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  <p:sldMasterId id="2147483685" r:id="rId2"/>
  </p:sldMasterIdLst>
  <p:notesMasterIdLst>
    <p:notesMasterId r:id="rId13"/>
  </p:notesMasterIdLst>
  <p:sldIdLst>
    <p:sldId id="256" r:id="rId3"/>
    <p:sldId id="290" r:id="rId4"/>
    <p:sldId id="316" r:id="rId5"/>
    <p:sldId id="317" r:id="rId6"/>
    <p:sldId id="327" r:id="rId7"/>
    <p:sldId id="322" r:id="rId8"/>
    <p:sldId id="328" r:id="rId9"/>
    <p:sldId id="326" r:id="rId10"/>
    <p:sldId id="329" r:id="rId11"/>
    <p:sldId id="31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3911EE-0622-0142-8507-C4033D268E68}">
          <p14:sldIdLst>
            <p14:sldId id="256"/>
            <p14:sldId id="290"/>
          </p14:sldIdLst>
        </p14:section>
        <p14:section name="Background" id="{C06B0EAE-472D-E648-81B0-0BB467BAEE8A}">
          <p14:sldIdLst>
            <p14:sldId id="316"/>
            <p14:sldId id="317"/>
            <p14:sldId id="327"/>
            <p14:sldId id="322"/>
            <p14:sldId id="328"/>
            <p14:sldId id="326"/>
            <p14:sldId id="329"/>
            <p14:sldId id="31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15"/>
    <p:restoredTop sz="94678"/>
  </p:normalViewPr>
  <p:slideViewPr>
    <p:cSldViewPr snapToGrid="0" snapToObjects="1">
      <p:cViewPr varScale="1">
        <p:scale>
          <a:sx n="131" d="100"/>
          <a:sy n="131" d="100"/>
        </p:scale>
        <p:origin x="5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87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840D35-3F64-E84F-A5E0-69DBE190ED9D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08C2870-C025-4F4D-B6C2-23429AE4F2DF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1600" dirty="0">
              <a:solidFill>
                <a:schemeClr val="bg2"/>
              </a:solidFill>
            </a:rPr>
            <a:t>Ingest DNS and </a:t>
          </a:r>
          <a:r>
            <a:rPr lang="en-US" sz="1600" dirty="0" err="1">
              <a:solidFill>
                <a:schemeClr val="bg2"/>
              </a:solidFill>
            </a:rPr>
            <a:t>NetFlow</a:t>
          </a:r>
          <a:r>
            <a:rPr lang="en-US" sz="1600" dirty="0">
              <a:solidFill>
                <a:schemeClr val="bg2"/>
              </a:solidFill>
            </a:rPr>
            <a:t> data</a:t>
          </a:r>
        </a:p>
      </dgm:t>
    </dgm:pt>
    <dgm:pt modelId="{D70FF648-3ED9-564D-A267-487B042A4705}" type="parTrans" cxnId="{A30BCCEA-A35C-674F-A1D2-99FE0A214F49}">
      <dgm:prSet/>
      <dgm:spPr/>
      <dgm:t>
        <a:bodyPr/>
        <a:lstStyle/>
        <a:p>
          <a:endParaRPr lang="en-US" sz="1600">
            <a:solidFill>
              <a:schemeClr val="bg2"/>
            </a:solidFill>
          </a:endParaRPr>
        </a:p>
      </dgm:t>
    </dgm:pt>
    <dgm:pt modelId="{B58FBB42-D3B0-2845-840A-71B412D0231A}" type="sibTrans" cxnId="{A30BCCEA-A35C-674F-A1D2-99FE0A214F49}">
      <dgm:prSet/>
      <dgm:spPr/>
      <dgm:t>
        <a:bodyPr/>
        <a:lstStyle/>
        <a:p>
          <a:endParaRPr lang="en-US" sz="1600">
            <a:solidFill>
              <a:schemeClr val="bg2"/>
            </a:solidFill>
          </a:endParaRPr>
        </a:p>
      </dgm:t>
    </dgm:pt>
    <dgm:pt modelId="{53ACB9B4-DD5A-3F4B-8383-34E9D32A1734}">
      <dgm:prSet phldrT="[Text]" custT="1"/>
      <dgm:spPr>
        <a:solidFill>
          <a:schemeClr val="accent2"/>
        </a:solidFill>
      </dgm:spPr>
      <dgm:t>
        <a:bodyPr/>
        <a:lstStyle/>
        <a:p>
          <a:r>
            <a:rPr lang="en-US" sz="1600" dirty="0">
              <a:solidFill>
                <a:schemeClr val="bg2"/>
              </a:solidFill>
            </a:rPr>
            <a:t>Apply botnet threat intelligence </a:t>
          </a:r>
        </a:p>
      </dgm:t>
    </dgm:pt>
    <dgm:pt modelId="{AD8BD468-9068-0A40-8D2A-67D21463CDAC}" type="parTrans" cxnId="{431CB277-2186-E840-BBCF-BF073FB2A6C8}">
      <dgm:prSet/>
      <dgm:spPr/>
      <dgm:t>
        <a:bodyPr/>
        <a:lstStyle/>
        <a:p>
          <a:endParaRPr lang="en-US" sz="1600">
            <a:solidFill>
              <a:schemeClr val="bg2"/>
            </a:solidFill>
          </a:endParaRPr>
        </a:p>
      </dgm:t>
    </dgm:pt>
    <dgm:pt modelId="{128B46E2-969F-DE49-94C2-1E2E8C6A5FDF}" type="sibTrans" cxnId="{431CB277-2186-E840-BBCF-BF073FB2A6C8}">
      <dgm:prSet/>
      <dgm:spPr/>
      <dgm:t>
        <a:bodyPr/>
        <a:lstStyle/>
        <a:p>
          <a:endParaRPr lang="en-US" sz="1600">
            <a:solidFill>
              <a:schemeClr val="bg2"/>
            </a:solidFill>
          </a:endParaRPr>
        </a:p>
      </dgm:t>
    </dgm:pt>
    <dgm:pt modelId="{E9F2244C-3001-AE49-8A43-F7A2B0515947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US" sz="1600" dirty="0">
              <a:solidFill>
                <a:schemeClr val="bg2"/>
              </a:solidFill>
            </a:rPr>
            <a:t>Profilers detect anomalous traffic</a:t>
          </a:r>
        </a:p>
      </dgm:t>
    </dgm:pt>
    <dgm:pt modelId="{A729C563-19C1-6944-9171-181A7CB64A17}" type="parTrans" cxnId="{00690876-D202-FF44-9B22-8BEAD0D36D63}">
      <dgm:prSet/>
      <dgm:spPr/>
      <dgm:t>
        <a:bodyPr/>
        <a:lstStyle/>
        <a:p>
          <a:endParaRPr lang="en-US" sz="1600">
            <a:solidFill>
              <a:schemeClr val="bg2"/>
            </a:solidFill>
          </a:endParaRPr>
        </a:p>
      </dgm:t>
    </dgm:pt>
    <dgm:pt modelId="{70BC8B3D-CAB0-614E-B9B1-CECB5A0B9C30}" type="sibTrans" cxnId="{00690876-D202-FF44-9B22-8BEAD0D36D63}">
      <dgm:prSet/>
      <dgm:spPr/>
      <dgm:t>
        <a:bodyPr/>
        <a:lstStyle/>
        <a:p>
          <a:endParaRPr lang="en-US" sz="1600">
            <a:solidFill>
              <a:schemeClr val="bg2"/>
            </a:solidFill>
          </a:endParaRPr>
        </a:p>
      </dgm:t>
    </dgm:pt>
    <dgm:pt modelId="{95C5C4F2-F208-FB45-88A0-687141E2E932}">
      <dgm:prSet phldrT="[Text]" custT="1"/>
      <dgm:spPr>
        <a:solidFill>
          <a:schemeClr val="accent4"/>
        </a:solidFill>
      </dgm:spPr>
      <dgm:t>
        <a:bodyPr/>
        <a:lstStyle/>
        <a:p>
          <a:r>
            <a:rPr lang="en-US" sz="1600" dirty="0">
              <a:solidFill>
                <a:schemeClr val="bg2"/>
              </a:solidFill>
            </a:rPr>
            <a:t>Machine learning algorithms</a:t>
          </a:r>
        </a:p>
      </dgm:t>
    </dgm:pt>
    <dgm:pt modelId="{97E8D9E6-0349-1D4D-8997-0FEE473FFF8B}" type="parTrans" cxnId="{8ABE4299-E507-1143-8DAE-B0B6DFF3BB3B}">
      <dgm:prSet/>
      <dgm:spPr/>
      <dgm:t>
        <a:bodyPr/>
        <a:lstStyle/>
        <a:p>
          <a:endParaRPr lang="en-US" sz="1600">
            <a:solidFill>
              <a:schemeClr val="bg2"/>
            </a:solidFill>
          </a:endParaRPr>
        </a:p>
      </dgm:t>
    </dgm:pt>
    <dgm:pt modelId="{FBB8A867-4864-3148-98BE-43F963E74D21}" type="sibTrans" cxnId="{8ABE4299-E507-1143-8DAE-B0B6DFF3BB3B}">
      <dgm:prSet/>
      <dgm:spPr/>
      <dgm:t>
        <a:bodyPr/>
        <a:lstStyle/>
        <a:p>
          <a:endParaRPr lang="en-US" sz="1600">
            <a:solidFill>
              <a:schemeClr val="bg2"/>
            </a:solidFill>
          </a:endParaRPr>
        </a:p>
      </dgm:t>
    </dgm:pt>
    <dgm:pt modelId="{A1DEDA17-5302-9C47-AD92-4878EC2CA2CD}">
      <dgm:prSet phldrT="[Text]" custT="1"/>
      <dgm:spPr>
        <a:solidFill>
          <a:schemeClr val="accent5"/>
        </a:solidFill>
      </dgm:spPr>
      <dgm:t>
        <a:bodyPr/>
        <a:lstStyle/>
        <a:p>
          <a:r>
            <a:rPr lang="en-US" sz="1600" dirty="0">
              <a:solidFill>
                <a:schemeClr val="bg2"/>
              </a:solidFill>
            </a:rPr>
            <a:t>Ensemble algorithms</a:t>
          </a:r>
        </a:p>
      </dgm:t>
    </dgm:pt>
    <dgm:pt modelId="{214D19BD-67BA-D04C-A2AE-D157F6B7D06A}" type="parTrans" cxnId="{59E95C6B-5BD4-A749-A93E-4F0077A3C5D9}">
      <dgm:prSet/>
      <dgm:spPr/>
      <dgm:t>
        <a:bodyPr/>
        <a:lstStyle/>
        <a:p>
          <a:endParaRPr lang="en-US" sz="1600">
            <a:solidFill>
              <a:schemeClr val="bg2"/>
            </a:solidFill>
          </a:endParaRPr>
        </a:p>
      </dgm:t>
    </dgm:pt>
    <dgm:pt modelId="{C494FF24-EE70-0F41-B50D-5C3CF53896EA}" type="sibTrans" cxnId="{59E95C6B-5BD4-A749-A93E-4F0077A3C5D9}">
      <dgm:prSet/>
      <dgm:spPr/>
      <dgm:t>
        <a:bodyPr/>
        <a:lstStyle/>
        <a:p>
          <a:endParaRPr lang="en-US" sz="1600">
            <a:solidFill>
              <a:schemeClr val="bg2"/>
            </a:solidFill>
          </a:endParaRPr>
        </a:p>
      </dgm:t>
    </dgm:pt>
    <dgm:pt modelId="{ED5589E3-72FB-F04F-9C5E-D564F0BC728B}" type="pres">
      <dgm:prSet presAssocID="{F5840D35-3F64-E84F-A5E0-69DBE190ED9D}" presName="Name0" presStyleCnt="0">
        <dgm:presLayoutVars>
          <dgm:dir/>
          <dgm:animLvl val="lvl"/>
          <dgm:resizeHandles val="exact"/>
        </dgm:presLayoutVars>
      </dgm:prSet>
      <dgm:spPr/>
    </dgm:pt>
    <dgm:pt modelId="{39B45E12-728C-EE4F-B82C-D37E1DCD2D39}" type="pres">
      <dgm:prSet presAssocID="{108C2870-C025-4F4D-B6C2-23429AE4F2DF}" presName="parTxOnly" presStyleLbl="node1" presStyleIdx="0" presStyleCnt="5" custScaleY="120117">
        <dgm:presLayoutVars>
          <dgm:chMax val="0"/>
          <dgm:chPref val="0"/>
          <dgm:bulletEnabled val="1"/>
        </dgm:presLayoutVars>
      </dgm:prSet>
      <dgm:spPr/>
    </dgm:pt>
    <dgm:pt modelId="{EA15B252-691E-C445-97EB-2182DF05DBAA}" type="pres">
      <dgm:prSet presAssocID="{B58FBB42-D3B0-2845-840A-71B412D0231A}" presName="parTxOnlySpace" presStyleCnt="0"/>
      <dgm:spPr/>
    </dgm:pt>
    <dgm:pt modelId="{B8E1A75C-6F41-9A41-9A07-5CA898B4FBEC}" type="pres">
      <dgm:prSet presAssocID="{53ACB9B4-DD5A-3F4B-8383-34E9D32A1734}" presName="parTxOnly" presStyleLbl="node1" presStyleIdx="1" presStyleCnt="5" custScaleY="120117">
        <dgm:presLayoutVars>
          <dgm:chMax val="0"/>
          <dgm:chPref val="0"/>
          <dgm:bulletEnabled val="1"/>
        </dgm:presLayoutVars>
      </dgm:prSet>
      <dgm:spPr/>
    </dgm:pt>
    <dgm:pt modelId="{813F8DD7-E283-4745-95B4-8C48DE8FECD0}" type="pres">
      <dgm:prSet presAssocID="{128B46E2-969F-DE49-94C2-1E2E8C6A5FDF}" presName="parTxOnlySpace" presStyleCnt="0"/>
      <dgm:spPr/>
    </dgm:pt>
    <dgm:pt modelId="{C32C85A4-D301-324B-A297-52D0DDADC206}" type="pres">
      <dgm:prSet presAssocID="{E9F2244C-3001-AE49-8A43-F7A2B0515947}" presName="parTxOnly" presStyleLbl="node1" presStyleIdx="2" presStyleCnt="5" custScaleY="120117">
        <dgm:presLayoutVars>
          <dgm:chMax val="0"/>
          <dgm:chPref val="0"/>
          <dgm:bulletEnabled val="1"/>
        </dgm:presLayoutVars>
      </dgm:prSet>
      <dgm:spPr/>
    </dgm:pt>
    <dgm:pt modelId="{51474CB4-9C90-F546-96F9-D427427C9E9C}" type="pres">
      <dgm:prSet presAssocID="{70BC8B3D-CAB0-614E-B9B1-CECB5A0B9C30}" presName="parTxOnlySpace" presStyleCnt="0"/>
      <dgm:spPr/>
    </dgm:pt>
    <dgm:pt modelId="{B347E943-F6F1-9C4F-BE10-439DCF79D8FD}" type="pres">
      <dgm:prSet presAssocID="{95C5C4F2-F208-FB45-88A0-687141E2E932}" presName="parTxOnly" presStyleLbl="node1" presStyleIdx="3" presStyleCnt="5" custScaleY="120117">
        <dgm:presLayoutVars>
          <dgm:chMax val="0"/>
          <dgm:chPref val="0"/>
          <dgm:bulletEnabled val="1"/>
        </dgm:presLayoutVars>
      </dgm:prSet>
      <dgm:spPr/>
    </dgm:pt>
    <dgm:pt modelId="{70FD7F02-A01D-544B-962D-04675264F3A1}" type="pres">
      <dgm:prSet presAssocID="{FBB8A867-4864-3148-98BE-43F963E74D21}" presName="parTxOnlySpace" presStyleCnt="0"/>
      <dgm:spPr/>
    </dgm:pt>
    <dgm:pt modelId="{F508C4C4-1F1E-B947-B8DD-28B7AF45F033}" type="pres">
      <dgm:prSet presAssocID="{A1DEDA17-5302-9C47-AD92-4878EC2CA2CD}" presName="parTxOnly" presStyleLbl="node1" presStyleIdx="4" presStyleCnt="5" custScaleY="120117">
        <dgm:presLayoutVars>
          <dgm:chMax val="0"/>
          <dgm:chPref val="0"/>
          <dgm:bulletEnabled val="1"/>
        </dgm:presLayoutVars>
      </dgm:prSet>
      <dgm:spPr/>
    </dgm:pt>
  </dgm:ptLst>
  <dgm:cxnLst>
    <dgm:cxn modelId="{73AE9349-20E8-7B47-805A-FFCB73F416F5}" type="presOf" srcId="{F5840D35-3F64-E84F-A5E0-69DBE190ED9D}" destId="{ED5589E3-72FB-F04F-9C5E-D564F0BC728B}" srcOrd="0" destOrd="0" presId="urn:microsoft.com/office/officeart/2005/8/layout/chevron1"/>
    <dgm:cxn modelId="{CE084767-30A7-DC49-B760-4FC1BD8E9A89}" type="presOf" srcId="{95C5C4F2-F208-FB45-88A0-687141E2E932}" destId="{B347E943-F6F1-9C4F-BE10-439DCF79D8FD}" srcOrd="0" destOrd="0" presId="urn:microsoft.com/office/officeart/2005/8/layout/chevron1"/>
    <dgm:cxn modelId="{2994CE69-6526-AB4B-AD97-37CE318B7E33}" type="presOf" srcId="{108C2870-C025-4F4D-B6C2-23429AE4F2DF}" destId="{39B45E12-728C-EE4F-B82C-D37E1DCD2D39}" srcOrd="0" destOrd="0" presId="urn:microsoft.com/office/officeart/2005/8/layout/chevron1"/>
    <dgm:cxn modelId="{59E95C6B-5BD4-A749-A93E-4F0077A3C5D9}" srcId="{F5840D35-3F64-E84F-A5E0-69DBE190ED9D}" destId="{A1DEDA17-5302-9C47-AD92-4878EC2CA2CD}" srcOrd="4" destOrd="0" parTransId="{214D19BD-67BA-D04C-A2AE-D157F6B7D06A}" sibTransId="{C494FF24-EE70-0F41-B50D-5C3CF53896EA}"/>
    <dgm:cxn modelId="{00690876-D202-FF44-9B22-8BEAD0D36D63}" srcId="{F5840D35-3F64-E84F-A5E0-69DBE190ED9D}" destId="{E9F2244C-3001-AE49-8A43-F7A2B0515947}" srcOrd="2" destOrd="0" parTransId="{A729C563-19C1-6944-9171-181A7CB64A17}" sibTransId="{70BC8B3D-CAB0-614E-B9B1-CECB5A0B9C30}"/>
    <dgm:cxn modelId="{431CB277-2186-E840-BBCF-BF073FB2A6C8}" srcId="{F5840D35-3F64-E84F-A5E0-69DBE190ED9D}" destId="{53ACB9B4-DD5A-3F4B-8383-34E9D32A1734}" srcOrd="1" destOrd="0" parTransId="{AD8BD468-9068-0A40-8D2A-67D21463CDAC}" sibTransId="{128B46E2-969F-DE49-94C2-1E2E8C6A5FDF}"/>
    <dgm:cxn modelId="{AC32607B-C317-404D-885B-E70BCAAD1974}" type="presOf" srcId="{53ACB9B4-DD5A-3F4B-8383-34E9D32A1734}" destId="{B8E1A75C-6F41-9A41-9A07-5CA898B4FBEC}" srcOrd="0" destOrd="0" presId="urn:microsoft.com/office/officeart/2005/8/layout/chevron1"/>
    <dgm:cxn modelId="{8ABE4299-E507-1143-8DAE-B0B6DFF3BB3B}" srcId="{F5840D35-3F64-E84F-A5E0-69DBE190ED9D}" destId="{95C5C4F2-F208-FB45-88A0-687141E2E932}" srcOrd="3" destOrd="0" parTransId="{97E8D9E6-0349-1D4D-8997-0FEE473FFF8B}" sibTransId="{FBB8A867-4864-3148-98BE-43F963E74D21}"/>
    <dgm:cxn modelId="{2A25E0A8-BA43-3F4E-A12D-D13BCA12E637}" type="presOf" srcId="{E9F2244C-3001-AE49-8A43-F7A2B0515947}" destId="{C32C85A4-D301-324B-A297-52D0DDADC206}" srcOrd="0" destOrd="0" presId="urn:microsoft.com/office/officeart/2005/8/layout/chevron1"/>
    <dgm:cxn modelId="{A30BCCEA-A35C-674F-A1D2-99FE0A214F49}" srcId="{F5840D35-3F64-E84F-A5E0-69DBE190ED9D}" destId="{108C2870-C025-4F4D-B6C2-23429AE4F2DF}" srcOrd="0" destOrd="0" parTransId="{D70FF648-3ED9-564D-A267-487B042A4705}" sibTransId="{B58FBB42-D3B0-2845-840A-71B412D0231A}"/>
    <dgm:cxn modelId="{C8FA13F2-5A57-5A42-8AAC-E9E320176A6F}" type="presOf" srcId="{A1DEDA17-5302-9C47-AD92-4878EC2CA2CD}" destId="{F508C4C4-1F1E-B947-B8DD-28B7AF45F033}" srcOrd="0" destOrd="0" presId="urn:microsoft.com/office/officeart/2005/8/layout/chevron1"/>
    <dgm:cxn modelId="{9A6FFF24-69AF-DE45-8B50-0C334812C005}" type="presParOf" srcId="{ED5589E3-72FB-F04F-9C5E-D564F0BC728B}" destId="{39B45E12-728C-EE4F-B82C-D37E1DCD2D39}" srcOrd="0" destOrd="0" presId="urn:microsoft.com/office/officeart/2005/8/layout/chevron1"/>
    <dgm:cxn modelId="{244CCB39-A54A-4C45-9D93-D76367F75F63}" type="presParOf" srcId="{ED5589E3-72FB-F04F-9C5E-D564F0BC728B}" destId="{EA15B252-691E-C445-97EB-2182DF05DBAA}" srcOrd="1" destOrd="0" presId="urn:microsoft.com/office/officeart/2005/8/layout/chevron1"/>
    <dgm:cxn modelId="{6EDC8BE8-30FD-0A42-9B8C-A83BA4B5FBD9}" type="presParOf" srcId="{ED5589E3-72FB-F04F-9C5E-D564F0BC728B}" destId="{B8E1A75C-6F41-9A41-9A07-5CA898B4FBEC}" srcOrd="2" destOrd="0" presId="urn:microsoft.com/office/officeart/2005/8/layout/chevron1"/>
    <dgm:cxn modelId="{573EDD3A-8B30-3842-B95A-535DC9DB23D2}" type="presParOf" srcId="{ED5589E3-72FB-F04F-9C5E-D564F0BC728B}" destId="{813F8DD7-E283-4745-95B4-8C48DE8FECD0}" srcOrd="3" destOrd="0" presId="urn:microsoft.com/office/officeart/2005/8/layout/chevron1"/>
    <dgm:cxn modelId="{A4A25EB3-8EDE-0C46-B16C-83ED51F849D8}" type="presParOf" srcId="{ED5589E3-72FB-F04F-9C5E-D564F0BC728B}" destId="{C32C85A4-D301-324B-A297-52D0DDADC206}" srcOrd="4" destOrd="0" presId="urn:microsoft.com/office/officeart/2005/8/layout/chevron1"/>
    <dgm:cxn modelId="{6F947EBF-33DC-4D42-84A3-B956D7135778}" type="presParOf" srcId="{ED5589E3-72FB-F04F-9C5E-D564F0BC728B}" destId="{51474CB4-9C90-F546-96F9-D427427C9E9C}" srcOrd="5" destOrd="0" presId="urn:microsoft.com/office/officeart/2005/8/layout/chevron1"/>
    <dgm:cxn modelId="{877641DB-C350-054E-B051-0CA8AFAA1C63}" type="presParOf" srcId="{ED5589E3-72FB-F04F-9C5E-D564F0BC728B}" destId="{B347E943-F6F1-9C4F-BE10-439DCF79D8FD}" srcOrd="6" destOrd="0" presId="urn:microsoft.com/office/officeart/2005/8/layout/chevron1"/>
    <dgm:cxn modelId="{78E7BC11-0D63-BA48-81A2-61B717441A24}" type="presParOf" srcId="{ED5589E3-72FB-F04F-9C5E-D564F0BC728B}" destId="{70FD7F02-A01D-544B-962D-04675264F3A1}" srcOrd="7" destOrd="0" presId="urn:microsoft.com/office/officeart/2005/8/layout/chevron1"/>
    <dgm:cxn modelId="{1FDDFAA9-392A-7946-BCB5-4BAF60BA00E3}" type="presParOf" srcId="{ED5589E3-72FB-F04F-9C5E-D564F0BC728B}" destId="{F508C4C4-1F1E-B947-B8DD-28B7AF45F033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B45E12-728C-EE4F-B82C-D37E1DCD2D39}">
      <dsp:nvSpPr>
        <dsp:cNvPr id="0" name=""/>
        <dsp:cNvSpPr/>
      </dsp:nvSpPr>
      <dsp:spPr>
        <a:xfrm>
          <a:off x="2678" y="748662"/>
          <a:ext cx="2384226" cy="1145544"/>
        </a:xfrm>
        <a:prstGeom prst="chevron">
          <a:avLst/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Ingest DNS and </a:t>
          </a:r>
          <a:r>
            <a:rPr lang="en-US" sz="1600" kern="1200" dirty="0" err="1">
              <a:solidFill>
                <a:schemeClr val="bg2"/>
              </a:solidFill>
            </a:rPr>
            <a:t>NetFlow</a:t>
          </a:r>
          <a:r>
            <a:rPr lang="en-US" sz="1600" kern="1200" dirty="0">
              <a:solidFill>
                <a:schemeClr val="bg2"/>
              </a:solidFill>
            </a:rPr>
            <a:t> data</a:t>
          </a:r>
        </a:p>
      </dsp:txBody>
      <dsp:txXfrm>
        <a:off x="575450" y="748662"/>
        <a:ext cx="1238682" cy="1145544"/>
      </dsp:txXfrm>
    </dsp:sp>
    <dsp:sp modelId="{B8E1A75C-6F41-9A41-9A07-5CA898B4FBEC}">
      <dsp:nvSpPr>
        <dsp:cNvPr id="0" name=""/>
        <dsp:cNvSpPr/>
      </dsp:nvSpPr>
      <dsp:spPr>
        <a:xfrm>
          <a:off x="2148482" y="748662"/>
          <a:ext cx="2384226" cy="1145544"/>
        </a:xfrm>
        <a:prstGeom prst="chevron">
          <a:avLst/>
        </a:prstGeom>
        <a:solidFill>
          <a:schemeClr val="accent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Apply botnet threat intelligence </a:t>
          </a:r>
        </a:p>
      </dsp:txBody>
      <dsp:txXfrm>
        <a:off x="2721254" y="748662"/>
        <a:ext cx="1238682" cy="1145544"/>
      </dsp:txXfrm>
    </dsp:sp>
    <dsp:sp modelId="{C32C85A4-D301-324B-A297-52D0DDADC206}">
      <dsp:nvSpPr>
        <dsp:cNvPr id="0" name=""/>
        <dsp:cNvSpPr/>
      </dsp:nvSpPr>
      <dsp:spPr>
        <a:xfrm>
          <a:off x="4294286" y="748662"/>
          <a:ext cx="2384226" cy="1145544"/>
        </a:xfrm>
        <a:prstGeom prst="chevron">
          <a:avLst/>
        </a:prstGeom>
        <a:solidFill>
          <a:schemeClr val="accent3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Profilers detect anomalous traffic</a:t>
          </a:r>
        </a:p>
      </dsp:txBody>
      <dsp:txXfrm>
        <a:off x="4867058" y="748662"/>
        <a:ext cx="1238682" cy="1145544"/>
      </dsp:txXfrm>
    </dsp:sp>
    <dsp:sp modelId="{B347E943-F6F1-9C4F-BE10-439DCF79D8FD}">
      <dsp:nvSpPr>
        <dsp:cNvPr id="0" name=""/>
        <dsp:cNvSpPr/>
      </dsp:nvSpPr>
      <dsp:spPr>
        <a:xfrm>
          <a:off x="6440090" y="748662"/>
          <a:ext cx="2384226" cy="1145544"/>
        </a:xfrm>
        <a:prstGeom prst="chevron">
          <a:avLst/>
        </a:prstGeom>
        <a:solidFill>
          <a:schemeClr val="accent4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Machine learning algorithms</a:t>
          </a:r>
        </a:p>
      </dsp:txBody>
      <dsp:txXfrm>
        <a:off x="7012862" y="748662"/>
        <a:ext cx="1238682" cy="1145544"/>
      </dsp:txXfrm>
    </dsp:sp>
    <dsp:sp modelId="{F508C4C4-1F1E-B947-B8DD-28B7AF45F033}">
      <dsp:nvSpPr>
        <dsp:cNvPr id="0" name=""/>
        <dsp:cNvSpPr/>
      </dsp:nvSpPr>
      <dsp:spPr>
        <a:xfrm>
          <a:off x="8585894" y="748662"/>
          <a:ext cx="2384226" cy="1145544"/>
        </a:xfrm>
        <a:prstGeom prst="chevron">
          <a:avLst/>
        </a:prstGeom>
        <a:solidFill>
          <a:schemeClr val="accent5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Ensemble algorithms</a:t>
          </a:r>
        </a:p>
      </dsp:txBody>
      <dsp:txXfrm>
        <a:off x="9158666" y="748662"/>
        <a:ext cx="1238682" cy="11455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tiff>
</file>

<file path=ppt/media/image16.png>
</file>

<file path=ppt/media/image17.png>
</file>

<file path=ppt/media/image19.png>
</file>

<file path=ppt/media/image2.jpeg>
</file>

<file path=ppt/media/image20.png>
</file>

<file path=ppt/media/image21.tiff>
</file>

<file path=ppt/media/image22.tiff>
</file>

<file path=ppt/media/image23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94CE06-F755-4640-BF1C-65A4C05B3EC9}" type="datetimeFigureOut">
              <a:rPr lang="en-US" smtClean="0"/>
              <a:t>9/11/18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8BB1C8-8FA3-A24B-A644-3FB39352A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98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 preferRelativeResize="0">
            <a:picLocks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708" y="-12815"/>
            <a:ext cx="12225524" cy="687049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2412712"/>
            <a:ext cx="6370320" cy="130805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5182"/>
            <a:ext cx="6370320" cy="392415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845789"/>
            <a:ext cx="1828800" cy="7772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701245" y="4370085"/>
            <a:ext cx="6370320" cy="392415"/>
          </a:xfr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68029"/>
            <a:ext cx="10972800" cy="392415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3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645" y="-10474"/>
            <a:ext cx="12216379" cy="686535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17511"/>
            <a:ext cx="2570100" cy="654025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tIns="0" rIns="0" bIns="0" anchor="t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3995531" y="1350154"/>
            <a:ext cx="7197985" cy="369332"/>
          </a:xfrm>
          <a:prstGeom prst="rect">
            <a:avLst/>
          </a:prstGeom>
          <a:effectLst/>
        </p:spPr>
        <p:txBody>
          <a:bodyPr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bg2"/>
              </a:buClr>
              <a:buSzPct val="75000"/>
              <a:buFont typeface="Wingdings 2" pitchFamily="18" charset="2"/>
              <a:buNone/>
              <a:defRPr sz="2667" b="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500"/>
              </a:spcBef>
              <a:defRPr sz="2000">
                <a:solidFill>
                  <a:schemeClr val="tx2"/>
                </a:solidFill>
              </a:defRPr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6478" y="6476474"/>
            <a:ext cx="11836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z="1000" smtClean="0"/>
              <a:pPr lvl="0"/>
              <a:t>‹#›</a:t>
            </a:fld>
            <a:endParaRPr lang="en-US" sz="1000" dirty="0"/>
          </a:p>
        </p:txBody>
      </p:sp>
      <p:sp>
        <p:nvSpPr>
          <p:cNvPr id="14" name="TextBox 13"/>
          <p:cNvSpPr txBox="1"/>
          <p:nvPr/>
        </p:nvSpPr>
        <p:spPr>
          <a:xfrm>
            <a:off x="1082040" y="6476474"/>
            <a:ext cx="2475037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sz="900" dirty="0"/>
              <a:t>© Hortonworks Inc. 2011 – 2016. All Rights Reserved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4597" y="6122251"/>
            <a:ext cx="1328382" cy="564562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68029"/>
            <a:ext cx="10972800" cy="392415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3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701244" y="1871500"/>
            <a:ext cx="10972800" cy="348813"/>
          </a:xfrm>
          <a:prstGeom prst="rect">
            <a:avLst/>
          </a:prstGeom>
        </p:spPr>
        <p:txBody>
          <a:bodyPr lIns="0"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500"/>
              </a:spcBef>
              <a:buClr>
                <a:schemeClr val="accent1"/>
              </a:buClr>
              <a:buSzPct val="75000"/>
              <a:buFont typeface="Wingdings 2" pitchFamily="18" charset="2"/>
              <a:buNone/>
              <a:defRPr sz="2667" b="1" baseline="0">
                <a:solidFill>
                  <a:schemeClr val="accent5"/>
                </a:solidFill>
              </a:defRPr>
            </a:lvl1pPr>
            <a:lvl2pPr>
              <a:lnSpc>
                <a:spcPct val="90000"/>
              </a:lnSpc>
              <a:spcBef>
                <a:spcPts val="500"/>
              </a:spcBef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701244" y="2640725"/>
            <a:ext cx="10972800" cy="664284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342886" indent="-342886">
              <a:lnSpc>
                <a:spcPct val="90000"/>
              </a:lnSpc>
              <a:spcBef>
                <a:spcPts val="15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333"/>
            </a:lvl1pPr>
            <a:lvl2pPr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706710" y="2418473"/>
            <a:ext cx="10959772" cy="0"/>
          </a:xfrm>
          <a:prstGeom prst="line">
            <a:avLst/>
          </a:prstGeom>
          <a:ln w="5715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646" y="-10474"/>
            <a:ext cx="12216381" cy="686535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4" y="2540000"/>
            <a:ext cx="10995660" cy="654025"/>
          </a:xfrm>
          <a:prstGeom prst="rect">
            <a:avLst/>
          </a:prstGeom>
          <a:noFill/>
          <a:ln>
            <a:noFill/>
          </a:ln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4597" y="6122251"/>
            <a:ext cx="1328382" cy="56456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3170" y="6476474"/>
            <a:ext cx="11836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z="1000" smtClean="0"/>
              <a:pPr lvl="0"/>
              <a:t>‹#›</a:t>
            </a:fld>
            <a:endParaRPr 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1082040" y="6476474"/>
            <a:ext cx="2475037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sz="900" dirty="0"/>
              <a:t>© Hortonworks Inc. 2011 – 2016. All Rights Reserved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ay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645" y="-10474"/>
            <a:ext cx="12216379" cy="686535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701244" y="2540000"/>
            <a:ext cx="10995660" cy="654025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4597" y="6122251"/>
            <a:ext cx="1328382" cy="56456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3170" y="6476474"/>
            <a:ext cx="11836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z="1000" smtClean="0"/>
              <a:pPr lvl="0"/>
              <a:t>‹#›</a:t>
            </a:fld>
            <a:endParaRPr 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1082040" y="6476474"/>
            <a:ext cx="2475037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sz="900" dirty="0"/>
              <a:t>© Hortonworks Inc. 2011 – 2016. All Rights Reserved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646" y="-10474"/>
            <a:ext cx="12216381" cy="686535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4" y="2286000"/>
            <a:ext cx="10995660" cy="872033"/>
          </a:xfrm>
          <a:prstGeom prst="rect">
            <a:avLst/>
          </a:prstGeom>
          <a:noFill/>
          <a:ln>
            <a:noFill/>
          </a:ln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6666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845789"/>
            <a:ext cx="1828800" cy="77724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3170" y="6476474"/>
            <a:ext cx="11836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z="1000" smtClean="0"/>
              <a:pPr lvl="0"/>
              <a:t>‹#›</a:t>
            </a:fld>
            <a:endParaRPr lang="en-US" sz="1000" dirty="0"/>
          </a:p>
        </p:txBody>
      </p:sp>
      <p:sp>
        <p:nvSpPr>
          <p:cNvPr id="9" name="TextBox 8"/>
          <p:cNvSpPr txBox="1"/>
          <p:nvPr/>
        </p:nvSpPr>
        <p:spPr>
          <a:xfrm>
            <a:off x="1082040" y="6476474"/>
            <a:ext cx="2475037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sz="900" dirty="0"/>
              <a:t>© Hortonworks Inc. 2011 – 2016. All Rights Reserved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609601" y="0"/>
            <a:ext cx="10972801" cy="1016000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609601" y="1106435"/>
            <a:ext cx="10972801" cy="1753472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1376"/>
              </a:spcBef>
              <a:buClr>
                <a:srgbClr val="69BE28"/>
              </a:buClr>
              <a:buFont typeface="Wingdings" charset="2"/>
              <a:buNone/>
              <a:defRPr sz="2417" b="1" i="0" baseline="0">
                <a:latin typeface="Arial"/>
                <a:cs typeface="Arial"/>
              </a:defRPr>
            </a:lvl1pPr>
            <a:lvl2pPr marL="0" indent="0" defTabSz="58736">
              <a:spcBef>
                <a:spcPts val="776"/>
              </a:spcBef>
              <a:buFont typeface="Lucida Grande"/>
              <a:buNone/>
              <a:tabLst/>
              <a:defRPr sz="2000">
                <a:solidFill>
                  <a:srgbClr val="1E1E1E"/>
                </a:solidFill>
              </a:defRPr>
            </a:lvl2pPr>
            <a:lvl3pPr marL="166682" indent="-166682" defTabSz="282564">
              <a:spcBef>
                <a:spcPts val="776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  <a:tabLst/>
              <a:defRPr sz="1833">
                <a:solidFill>
                  <a:srgbClr val="1E1E1E"/>
                </a:solidFill>
              </a:defRPr>
            </a:lvl3pPr>
            <a:lvl4pPr marL="396859" indent="-171443" defTabSz="282564">
              <a:spcBef>
                <a:spcPts val="776"/>
              </a:spcBef>
              <a:spcAft>
                <a:spcPts val="0"/>
              </a:spcAft>
              <a:defRPr sz="1583">
                <a:solidFill>
                  <a:srgbClr val="1E1E1E"/>
                </a:solidFill>
              </a:defRPr>
            </a:lvl4pPr>
            <a:lvl5pPr marL="627038" indent="-176206" defTabSz="282564">
              <a:spcBef>
                <a:spcPts val="776"/>
              </a:spcBef>
              <a:spcAft>
                <a:spcPts val="0"/>
              </a:spcAft>
              <a:buFont typeface="Lucida Grande"/>
              <a:buChar char="-"/>
              <a:defRPr sz="1417">
                <a:solidFill>
                  <a:srgbClr val="1E1E1E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p:transition advClick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fidential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9644" y="0"/>
            <a:ext cx="10972801" cy="1016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Headline Goes Here (maximum one line)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09644" y="1106435"/>
            <a:ext cx="10972801" cy="4954588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1376"/>
              </a:spcBef>
              <a:buClr>
                <a:srgbClr val="69BE28"/>
              </a:buClr>
              <a:buFont typeface="Wingdings" charset="2"/>
              <a:buNone/>
              <a:defRPr sz="2400" b="1" i="0" baseline="0">
                <a:latin typeface="Arial"/>
                <a:cs typeface="Arial"/>
              </a:defRPr>
            </a:lvl1pPr>
            <a:lvl2pPr marL="0" indent="0" defTabSz="58736">
              <a:spcBef>
                <a:spcPts val="776"/>
              </a:spcBef>
              <a:buFont typeface="Lucida Grande"/>
              <a:buNone/>
              <a:tabLst/>
              <a:defRPr sz="2000">
                <a:solidFill>
                  <a:srgbClr val="1E1E1E"/>
                </a:solidFill>
              </a:defRPr>
            </a:lvl2pPr>
            <a:lvl3pPr marL="166682" indent="-166682" defTabSz="282564">
              <a:spcBef>
                <a:spcPts val="776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  <a:tabLst/>
              <a:defRPr sz="1800">
                <a:solidFill>
                  <a:srgbClr val="1E1E1E"/>
                </a:solidFill>
              </a:defRPr>
            </a:lvl3pPr>
            <a:lvl4pPr marL="396859" indent="-171443" defTabSz="282564">
              <a:spcBef>
                <a:spcPts val="776"/>
              </a:spcBef>
              <a:spcAft>
                <a:spcPts val="0"/>
              </a:spcAft>
              <a:defRPr sz="1600">
                <a:solidFill>
                  <a:srgbClr val="1E1E1E"/>
                </a:solidFill>
              </a:defRPr>
            </a:lvl4pPr>
            <a:lvl5pPr marL="627038" indent="-176206" defTabSz="282564">
              <a:spcBef>
                <a:spcPts val="776"/>
              </a:spcBef>
              <a:spcAft>
                <a:spcPts val="0"/>
              </a:spcAft>
              <a:buFont typeface="Lucida Grande"/>
              <a:buChar char="-"/>
              <a:defRPr sz="1400">
                <a:solidFill>
                  <a:srgbClr val="1E1E1E"/>
                </a:solidFill>
              </a:defRPr>
            </a:lvl5pPr>
          </a:lstStyle>
          <a:p>
            <a:pPr lvl="0"/>
            <a:r>
              <a:rPr lang="en-US" dirty="0"/>
              <a:t>Subhead Goes Here – 24pt</a:t>
            </a:r>
          </a:p>
          <a:p>
            <a:pPr lvl="1"/>
            <a:r>
              <a:rPr lang="en-US" dirty="0"/>
              <a:t>Subtopics Go Here – 20pt</a:t>
            </a:r>
          </a:p>
          <a:p>
            <a:pPr lvl="2"/>
            <a:r>
              <a:rPr lang="en-US" dirty="0"/>
              <a:t>Bulleted Subtopics Go Here – 18pt</a:t>
            </a:r>
          </a:p>
          <a:p>
            <a:pPr lvl="3"/>
            <a:r>
              <a:rPr lang="en-US" dirty="0"/>
              <a:t>Only use this level if necessary</a:t>
            </a:r>
          </a:p>
          <a:p>
            <a:pPr lvl="4"/>
            <a:r>
              <a:rPr lang="en-US" dirty="0"/>
              <a:t>You should never have to use this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497754" y="6398745"/>
            <a:ext cx="4612502" cy="246580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vert="horz" wrap="square" lIns="91440" tIns="91440" rIns="91440" bIns="91440" rtlCol="0" anchor="ctr" anchorCtr="0">
            <a:noAutofit/>
          </a:bodyPr>
          <a:lstStyle/>
          <a:p>
            <a:pPr algn="ctr" defTabSz="457182"/>
            <a:r>
              <a:rPr lang="en-US" sz="1100" dirty="0">
                <a:solidFill>
                  <a:srgbClr val="FF0000"/>
                </a:solidFill>
              </a:rPr>
              <a:t>HORTONWORKS CONFIDENTIAL &amp; PROPRIETARY INFORMATION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y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 preferRelativeResize="0">
            <a:picLocks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706" y="-4406"/>
            <a:ext cx="12225521" cy="687048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2415540"/>
            <a:ext cx="6370320" cy="130805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8580"/>
            <a:ext cx="6370320" cy="392415"/>
          </a:xfrm>
          <a:prstGeom prst="rect">
            <a:avLst/>
          </a:prstGeom>
          <a:effectLst/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accent5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845789"/>
            <a:ext cx="1828800" cy="7772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701245" y="4373880"/>
            <a:ext cx="6370320" cy="392415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8FC0C9B-7296-1A40-9755-F429E6DE32B4}" type="datetimeFigureOut">
              <a:rPr lang="en-US" smtClean="0"/>
              <a:t>9/11/18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78A6B8-D6B7-9146-B35F-32141B758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563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9644" y="0"/>
            <a:ext cx="10972801" cy="1016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/>
              <a:t>Headline Goes Here (maximum one line)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1106435"/>
            <a:ext cx="3513848" cy="4954588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632"/>
              </a:spcBef>
              <a:buClr>
                <a:srgbClr val="69BE28"/>
              </a:buClr>
              <a:buFont typeface="Wingdings" charset="2"/>
              <a:buNone/>
              <a:defRPr sz="2200" b="1" i="0">
                <a:latin typeface="Arial"/>
                <a:cs typeface="Arial"/>
              </a:defRPr>
            </a:lvl1pPr>
            <a:lvl2pPr marL="0" indent="0">
              <a:spcBef>
                <a:spcPts val="632"/>
              </a:spcBef>
              <a:spcAft>
                <a:spcPts val="0"/>
              </a:spcAft>
              <a:buFont typeface="Lucida Grande"/>
              <a:buNone/>
              <a:defRPr sz="1800">
                <a:solidFill>
                  <a:srgbClr val="1E1E1E"/>
                </a:solidFill>
              </a:defRPr>
            </a:lvl2pPr>
            <a:lvl3pPr marL="166688" indent="-166688">
              <a:spcBef>
                <a:spcPts val="632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  <a:tabLst/>
              <a:defRPr sz="1600">
                <a:solidFill>
                  <a:srgbClr val="1E1E1E"/>
                </a:solidFill>
              </a:defRPr>
            </a:lvl3pPr>
            <a:lvl4pPr marL="395288" marR="0" indent="-160338" algn="l" defTabSz="401638" rtl="0" eaLnBrk="1" fontAlgn="base" latinLnBrk="0" hangingPunct="1">
              <a:lnSpc>
                <a:spcPct val="100000"/>
              </a:lnSpc>
              <a:spcBef>
                <a:spcPts val="632"/>
              </a:spcBef>
              <a:spcAft>
                <a:spcPts val="0"/>
              </a:spcAft>
              <a:buClrTx/>
              <a:buSzTx/>
              <a:buFont typeface="Arial" charset="0"/>
              <a:buChar char="–"/>
              <a:tabLst/>
              <a:defRPr sz="1400">
                <a:solidFill>
                  <a:srgbClr val="1E1E1E"/>
                </a:solidFill>
              </a:defRPr>
            </a:lvl4pPr>
            <a:lvl5pPr marL="566738" indent="-171450">
              <a:spcBef>
                <a:spcPts val="632"/>
              </a:spcBef>
              <a:spcAft>
                <a:spcPts val="0"/>
              </a:spcAft>
              <a:buFont typeface="Lucida Grande"/>
              <a:buChar char="-"/>
              <a:tabLst/>
              <a:defRPr sz="1200">
                <a:solidFill>
                  <a:srgbClr val="1E1E1E"/>
                </a:solidFill>
              </a:defRPr>
            </a:lvl5pPr>
          </a:lstStyle>
          <a:p>
            <a:pPr lvl="0"/>
            <a:r>
              <a:rPr lang="en-US" dirty="0"/>
              <a:t>Subhead Goes Here – 22pt</a:t>
            </a:r>
          </a:p>
          <a:p>
            <a:pPr lvl="1"/>
            <a:r>
              <a:rPr lang="en-US" dirty="0"/>
              <a:t>Subtopics Go Here – 18pt</a:t>
            </a:r>
          </a:p>
          <a:p>
            <a:pPr lvl="2"/>
            <a:r>
              <a:rPr lang="en-US" dirty="0"/>
              <a:t>Bulleted Subtopics Go Here – 16pt</a:t>
            </a:r>
          </a:p>
          <a:p>
            <a:pPr lvl="3"/>
            <a:r>
              <a:rPr lang="en-US" dirty="0"/>
              <a:t>Only use this level if necessary</a:t>
            </a:r>
          </a:p>
          <a:p>
            <a:pPr lvl="4"/>
            <a:r>
              <a:rPr lang="en-US" dirty="0"/>
              <a:t>You should never have to use this level</a:t>
            </a:r>
          </a:p>
        </p:txBody>
      </p:sp>
      <p:sp>
        <p:nvSpPr>
          <p:cNvPr id="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4346753" y="1106435"/>
            <a:ext cx="3513848" cy="4954588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632"/>
              </a:spcBef>
              <a:buClr>
                <a:srgbClr val="69BE28"/>
              </a:buClr>
              <a:buFont typeface="Wingdings" charset="2"/>
              <a:buNone/>
              <a:defRPr sz="2200" b="1" i="0">
                <a:latin typeface="Arial"/>
                <a:cs typeface="Arial"/>
              </a:defRPr>
            </a:lvl1pPr>
            <a:lvl2pPr marL="0" indent="0">
              <a:spcBef>
                <a:spcPts val="632"/>
              </a:spcBef>
              <a:spcAft>
                <a:spcPts val="0"/>
              </a:spcAft>
              <a:buFont typeface="Lucida Grande"/>
              <a:buNone/>
              <a:defRPr sz="1800">
                <a:solidFill>
                  <a:srgbClr val="1E1E1E"/>
                </a:solidFill>
              </a:defRPr>
            </a:lvl2pPr>
            <a:lvl3pPr marL="166688" indent="-166688">
              <a:spcBef>
                <a:spcPts val="632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  <a:tabLst/>
              <a:defRPr sz="1600">
                <a:solidFill>
                  <a:srgbClr val="1E1E1E"/>
                </a:solidFill>
              </a:defRPr>
            </a:lvl3pPr>
            <a:lvl4pPr marL="395288" marR="0" indent="-160338" algn="l" defTabSz="401638" rtl="0" eaLnBrk="1" fontAlgn="base" latinLnBrk="0" hangingPunct="1">
              <a:lnSpc>
                <a:spcPct val="100000"/>
              </a:lnSpc>
              <a:spcBef>
                <a:spcPts val="632"/>
              </a:spcBef>
              <a:spcAft>
                <a:spcPts val="0"/>
              </a:spcAft>
              <a:buClrTx/>
              <a:buSzTx/>
              <a:buFont typeface="Arial" charset="0"/>
              <a:buChar char="–"/>
              <a:tabLst/>
              <a:defRPr sz="1400">
                <a:solidFill>
                  <a:srgbClr val="1E1E1E"/>
                </a:solidFill>
              </a:defRPr>
            </a:lvl4pPr>
            <a:lvl5pPr marL="566738" indent="-171450">
              <a:spcBef>
                <a:spcPts val="632"/>
              </a:spcBef>
              <a:spcAft>
                <a:spcPts val="0"/>
              </a:spcAft>
              <a:buFont typeface="Lucida Grande"/>
              <a:buChar char="-"/>
              <a:tabLst/>
              <a:defRPr sz="1200">
                <a:solidFill>
                  <a:srgbClr val="1E1E1E"/>
                </a:solidFill>
              </a:defRPr>
            </a:lvl5pPr>
          </a:lstStyle>
          <a:p>
            <a:pPr lvl="0"/>
            <a:r>
              <a:rPr lang="en-US" dirty="0"/>
              <a:t>Subhead Goes Here – 22pt</a:t>
            </a:r>
          </a:p>
          <a:p>
            <a:pPr lvl="1"/>
            <a:r>
              <a:rPr lang="en-US" dirty="0"/>
              <a:t>Subtopics Go Here – 18pt</a:t>
            </a:r>
          </a:p>
          <a:p>
            <a:pPr lvl="2"/>
            <a:r>
              <a:rPr lang="en-US" dirty="0"/>
              <a:t>Bulleted Subtopics Go Here – 16pt</a:t>
            </a:r>
          </a:p>
          <a:p>
            <a:pPr lvl="3"/>
            <a:r>
              <a:rPr lang="en-US" dirty="0"/>
              <a:t>Only use this level if necessary</a:t>
            </a:r>
          </a:p>
          <a:p>
            <a:pPr lvl="4"/>
            <a:r>
              <a:rPr lang="en-US" dirty="0"/>
              <a:t>You should never have to use this level</a:t>
            </a:r>
          </a:p>
        </p:txBody>
      </p:sp>
      <p:sp>
        <p:nvSpPr>
          <p:cNvPr id="7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8068597" y="1106435"/>
            <a:ext cx="3513848" cy="4954588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632"/>
              </a:spcBef>
              <a:buClr>
                <a:srgbClr val="69BE28"/>
              </a:buClr>
              <a:buFont typeface="Wingdings" charset="2"/>
              <a:buNone/>
              <a:defRPr sz="2200" b="1" i="0">
                <a:latin typeface="Arial"/>
                <a:cs typeface="Arial"/>
              </a:defRPr>
            </a:lvl1pPr>
            <a:lvl2pPr marL="0" indent="0">
              <a:spcBef>
                <a:spcPts val="632"/>
              </a:spcBef>
              <a:spcAft>
                <a:spcPts val="0"/>
              </a:spcAft>
              <a:buFont typeface="Lucida Grande"/>
              <a:buNone/>
              <a:defRPr sz="1800">
                <a:solidFill>
                  <a:srgbClr val="1E1E1E"/>
                </a:solidFill>
              </a:defRPr>
            </a:lvl2pPr>
            <a:lvl3pPr marL="166688" indent="-166688">
              <a:spcBef>
                <a:spcPts val="632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  <a:tabLst/>
              <a:defRPr sz="1600">
                <a:solidFill>
                  <a:srgbClr val="1E1E1E"/>
                </a:solidFill>
              </a:defRPr>
            </a:lvl3pPr>
            <a:lvl4pPr marL="395288" marR="0" indent="-160338" algn="l" defTabSz="401638" rtl="0" eaLnBrk="1" fontAlgn="base" latinLnBrk="0" hangingPunct="1">
              <a:lnSpc>
                <a:spcPct val="100000"/>
              </a:lnSpc>
              <a:spcBef>
                <a:spcPts val="632"/>
              </a:spcBef>
              <a:spcAft>
                <a:spcPts val="0"/>
              </a:spcAft>
              <a:buClrTx/>
              <a:buSzTx/>
              <a:buFont typeface="Arial" charset="0"/>
              <a:buChar char="–"/>
              <a:tabLst/>
              <a:defRPr sz="1400">
                <a:solidFill>
                  <a:srgbClr val="1E1E1E"/>
                </a:solidFill>
              </a:defRPr>
            </a:lvl4pPr>
            <a:lvl5pPr marL="566738" indent="-171450">
              <a:spcBef>
                <a:spcPts val="632"/>
              </a:spcBef>
              <a:spcAft>
                <a:spcPts val="0"/>
              </a:spcAft>
              <a:buFont typeface="Lucida Grande"/>
              <a:buChar char="-"/>
              <a:tabLst/>
              <a:defRPr sz="1200">
                <a:solidFill>
                  <a:srgbClr val="1E1E1E"/>
                </a:solidFill>
              </a:defRPr>
            </a:lvl5pPr>
          </a:lstStyle>
          <a:p>
            <a:pPr lvl="0"/>
            <a:r>
              <a:rPr lang="en-US" dirty="0"/>
              <a:t>Subhead Goes Here – 22pt</a:t>
            </a:r>
          </a:p>
          <a:p>
            <a:pPr lvl="1"/>
            <a:r>
              <a:rPr lang="en-US" dirty="0"/>
              <a:t>Subtopics Go Here – 18pt</a:t>
            </a:r>
          </a:p>
          <a:p>
            <a:pPr lvl="2"/>
            <a:r>
              <a:rPr lang="en-US" dirty="0"/>
              <a:t>Bulleted Subtopics Go Here – 16pt</a:t>
            </a:r>
          </a:p>
          <a:p>
            <a:pPr lvl="3"/>
            <a:r>
              <a:rPr lang="en-US" dirty="0"/>
              <a:t>Only use this level if necessary</a:t>
            </a:r>
          </a:p>
          <a:p>
            <a:pPr lvl="4"/>
            <a:r>
              <a:rPr lang="en-US" dirty="0"/>
              <a:t>You should never have to use this level</a:t>
            </a:r>
          </a:p>
        </p:txBody>
      </p:sp>
    </p:spTree>
    <p:extLst>
      <p:ext uri="{BB962C8B-B14F-4D97-AF65-F5344CB8AC3E}">
        <p14:creationId xmlns:p14="http://schemas.microsoft.com/office/powerpoint/2010/main" val="117277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 preferRelativeResize="0"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708" y="-12815"/>
            <a:ext cx="12225524" cy="687049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2412712"/>
            <a:ext cx="6370320" cy="130805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5182"/>
            <a:ext cx="6370320" cy="392415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845789"/>
            <a:ext cx="1828800" cy="7772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701245" y="4370085"/>
            <a:ext cx="6370320" cy="392415"/>
          </a:xfr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901903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 preferRelativeResize="0"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706" y="-4406"/>
            <a:ext cx="12225521" cy="687048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2415540"/>
            <a:ext cx="6370320" cy="130805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8580"/>
            <a:ext cx="6370320" cy="392415"/>
          </a:xfrm>
          <a:prstGeom prst="rect">
            <a:avLst/>
          </a:prstGeom>
          <a:effectLst/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accent5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845789"/>
            <a:ext cx="1828800" cy="7772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701245" y="4373880"/>
            <a:ext cx="6370320" cy="392415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891920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 preferRelativeResize="0">
            <a:picLocks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706" y="-4406"/>
            <a:ext cx="12225521" cy="687048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2415540"/>
            <a:ext cx="6370320" cy="130805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8580"/>
            <a:ext cx="6370320" cy="392415"/>
          </a:xfrm>
          <a:prstGeom prst="rect">
            <a:avLst/>
          </a:prstGeom>
          <a:effectLst/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accent5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845789"/>
            <a:ext cx="1828800" cy="7772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701245" y="4373880"/>
            <a:ext cx="6370320" cy="392415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31164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205137" cy="68565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205138" cy="68590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210788"/>
            <a:ext cx="1828800" cy="777240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12939857" y="7791982"/>
            <a:ext cx="65" cy="305148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ctr" defTabSz="914363">
              <a:lnSpc>
                <a:spcPct val="85000"/>
              </a:lnSpc>
              <a:spcBef>
                <a:spcPts val="500"/>
              </a:spcBef>
            </a:pPr>
            <a:endParaRPr lang="en-US" sz="2333" dirty="0" err="1">
              <a:solidFill>
                <a:prstClr val="black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0" y="1412875"/>
            <a:ext cx="6413500" cy="39370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76200" bIns="76200" rtlCol="0" anchor="t" anchorCtr="0"/>
          <a:lstStyle/>
          <a:p>
            <a:pPr defTabSz="914363"/>
            <a:endParaRPr lang="en-US" sz="1833" dirty="0">
              <a:solidFill>
                <a:srgbClr val="FFFFFF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2415540"/>
            <a:ext cx="6370320" cy="130805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8580"/>
            <a:ext cx="6370320" cy="392415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701245" y="4373880"/>
            <a:ext cx="6370320" cy="392415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005476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Title 2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205138" cy="68590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845789"/>
            <a:ext cx="1828800" cy="77724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0" y="1412875"/>
            <a:ext cx="6413500" cy="39370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76200" bIns="76200" rtlCol="0" anchor="t" anchorCtr="0"/>
          <a:lstStyle/>
          <a:p>
            <a:pPr defTabSz="914363"/>
            <a:endParaRPr lang="en-US" sz="1833" dirty="0">
              <a:solidFill>
                <a:srgbClr val="FFFFFF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1761514"/>
            <a:ext cx="6370320" cy="1962076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sz="2167" b="0" i="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Custom Photo Title, Option 1</a:t>
            </a:r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8580"/>
            <a:ext cx="6370320" cy="392415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701245" y="4373880"/>
            <a:ext cx="6370320" cy="392415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74324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Photo Title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0151242" y="0"/>
            <a:ext cx="2040758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52400" tIns="152400" rIns="152400" bIns="152400" rtlCol="0" anchor="ctr" anchorCtr="0">
            <a:noAutofit/>
          </a:bodyPr>
          <a:lstStyle/>
          <a:p>
            <a:pPr algn="ctr" defTabSz="914363">
              <a:lnSpc>
                <a:spcPct val="85000"/>
              </a:lnSpc>
              <a:spcBef>
                <a:spcPts val="500"/>
              </a:spcBef>
            </a:pPr>
            <a:endParaRPr lang="en-US" sz="2333" dirty="0" err="1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81569" y="1"/>
            <a:ext cx="12190526" cy="685800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1412875"/>
            <a:ext cx="6413500" cy="39370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76200" bIns="76200" rtlCol="0" anchor="t" anchorCtr="0"/>
          <a:lstStyle/>
          <a:p>
            <a:pPr defTabSz="914363"/>
            <a:endParaRPr lang="en-US" sz="1833" dirty="0">
              <a:solidFill>
                <a:srgbClr val="FFFFFF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4343347" y="2190832"/>
            <a:ext cx="6370320" cy="130805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343347" y="3653872"/>
            <a:ext cx="6370320" cy="392415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4343347" y="4149172"/>
            <a:ext cx="6370320" cy="392415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25164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68029"/>
            <a:ext cx="10972800" cy="392415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3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701245" y="1460501"/>
            <a:ext cx="10972800" cy="664284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342886" indent="-342886">
              <a:lnSpc>
                <a:spcPct val="90000"/>
              </a:lnSpc>
              <a:spcBef>
                <a:spcPts val="15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333"/>
            </a:lvl1pPr>
            <a:lvl2pPr>
              <a:lnSpc>
                <a:spcPct val="90000"/>
              </a:lnSpc>
              <a:spcBef>
                <a:spcPts val="500"/>
              </a:spcBef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7026212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68029"/>
            <a:ext cx="10972800" cy="392415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3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701245" y="1920876"/>
            <a:ext cx="10972800" cy="664284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342886" indent="-342886">
              <a:lnSpc>
                <a:spcPct val="90000"/>
              </a:lnSpc>
              <a:spcBef>
                <a:spcPts val="15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333"/>
            </a:lvl1pPr>
            <a:lvl2pPr>
              <a:lnSpc>
                <a:spcPct val="90000"/>
              </a:lnSpc>
              <a:spcBef>
                <a:spcPts val="500"/>
              </a:spcBef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701245" y="1504538"/>
            <a:ext cx="10972800" cy="305212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1000"/>
              </a:spcBef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26586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hite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 preferRelativeResize="0">
            <a:picLocks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706" y="-4406"/>
            <a:ext cx="12225521" cy="687048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2415540"/>
            <a:ext cx="6370320" cy="130805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8580"/>
            <a:ext cx="6370320" cy="392415"/>
          </a:xfrm>
          <a:prstGeom prst="rect">
            <a:avLst/>
          </a:prstGeom>
          <a:effectLst/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accent5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845789"/>
            <a:ext cx="1828800" cy="7772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701245" y="4373880"/>
            <a:ext cx="6370320" cy="392415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66714"/>
            <a:ext cx="10972800" cy="392415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3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701244" y="1920876"/>
            <a:ext cx="5334000" cy="664284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342886" indent="-342886">
              <a:lnSpc>
                <a:spcPct val="90000"/>
              </a:lnSpc>
              <a:spcBef>
                <a:spcPts val="15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333"/>
            </a:lvl1pPr>
            <a:lvl2pPr>
              <a:lnSpc>
                <a:spcPct val="90000"/>
              </a:lnSpc>
              <a:spcBef>
                <a:spcPts val="500"/>
              </a:spcBef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6340045" y="1920876"/>
            <a:ext cx="5334000" cy="664284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342886" indent="-342886">
              <a:lnSpc>
                <a:spcPct val="90000"/>
              </a:lnSpc>
              <a:spcBef>
                <a:spcPts val="15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333"/>
            </a:lvl1pPr>
            <a:lvl2pPr>
              <a:lnSpc>
                <a:spcPct val="90000"/>
              </a:lnSpc>
              <a:spcBef>
                <a:spcPts val="500"/>
              </a:spcBef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701244" y="1504538"/>
            <a:ext cx="5334000" cy="305212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1000"/>
              </a:spcBef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6340045" y="1504538"/>
            <a:ext cx="5334000" cy="305212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108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68029"/>
            <a:ext cx="10972800" cy="392415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3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7866575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645" y="-10474"/>
            <a:ext cx="12216379" cy="686535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17511"/>
            <a:ext cx="2570100" cy="654025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tIns="0" rIns="0" bIns="0" anchor="t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3995531" y="1350154"/>
            <a:ext cx="7197985" cy="369332"/>
          </a:xfrm>
          <a:prstGeom prst="rect">
            <a:avLst/>
          </a:prstGeom>
          <a:effectLst/>
        </p:spPr>
        <p:txBody>
          <a:bodyPr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bg2"/>
              </a:buClr>
              <a:buSzPct val="75000"/>
              <a:buFont typeface="Wingdings 2" pitchFamily="18" charset="2"/>
              <a:buNone/>
              <a:defRPr sz="2667" b="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500"/>
              </a:spcBef>
              <a:defRPr sz="2000">
                <a:solidFill>
                  <a:schemeClr val="tx2"/>
                </a:solidFill>
              </a:defRPr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686478" y="6476474"/>
            <a:ext cx="11836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fld id="{9484F7A5-6A8F-8446-A111-2677E1911D97}" type="slidenum">
              <a:rPr lang="en-US" sz="1000" smtClean="0">
                <a:solidFill>
                  <a:srgbClr val="818A8F">
                    <a:lumMod val="50000"/>
                  </a:srgbClr>
                </a:solidFill>
              </a:rPr>
              <a:pPr/>
              <a:t>‹#›</a:t>
            </a:fld>
            <a:endParaRPr lang="en-US" sz="1000" dirty="0">
              <a:solidFill>
                <a:srgbClr val="818A8F">
                  <a:lumMod val="50000"/>
                </a:srgbClr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082040" y="6476474"/>
            <a:ext cx="2475037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defTabSz="914363"/>
            <a:r>
              <a:rPr lang="en-US" sz="900" dirty="0">
                <a:solidFill>
                  <a:srgbClr val="818A8F">
                    <a:lumMod val="50000"/>
                  </a:srgbClr>
                </a:solidFill>
              </a:rPr>
              <a:t>© Hortonworks Inc. 2011 – 2016. All Rights Reserved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4597" y="6122251"/>
            <a:ext cx="1328382" cy="56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993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68029"/>
            <a:ext cx="10972800" cy="392415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3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701244" y="1871500"/>
            <a:ext cx="10972800" cy="348813"/>
          </a:xfrm>
          <a:prstGeom prst="rect">
            <a:avLst/>
          </a:prstGeom>
        </p:spPr>
        <p:txBody>
          <a:bodyPr lIns="0"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500"/>
              </a:spcBef>
              <a:buClr>
                <a:schemeClr val="accent1"/>
              </a:buClr>
              <a:buSzPct val="75000"/>
              <a:buFont typeface="Wingdings 2" pitchFamily="18" charset="2"/>
              <a:buNone/>
              <a:defRPr sz="2667" b="1" baseline="0">
                <a:solidFill>
                  <a:schemeClr val="accent5"/>
                </a:solidFill>
              </a:defRPr>
            </a:lvl1pPr>
            <a:lvl2pPr>
              <a:lnSpc>
                <a:spcPct val="90000"/>
              </a:lnSpc>
              <a:spcBef>
                <a:spcPts val="500"/>
              </a:spcBef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701244" y="2640725"/>
            <a:ext cx="10972800" cy="664284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342886" indent="-342886">
              <a:lnSpc>
                <a:spcPct val="90000"/>
              </a:lnSpc>
              <a:spcBef>
                <a:spcPts val="15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333"/>
            </a:lvl1pPr>
            <a:lvl2pPr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706710" y="2418473"/>
            <a:ext cx="10959772" cy="0"/>
          </a:xfrm>
          <a:prstGeom prst="line">
            <a:avLst/>
          </a:prstGeom>
          <a:ln w="5715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99840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646" y="-10474"/>
            <a:ext cx="12216381" cy="686535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4" y="2540000"/>
            <a:ext cx="10995660" cy="654025"/>
          </a:xfrm>
          <a:prstGeom prst="rect">
            <a:avLst/>
          </a:prstGeom>
          <a:noFill/>
          <a:ln>
            <a:noFill/>
          </a:ln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4597" y="6122251"/>
            <a:ext cx="1328382" cy="564562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693170" y="6476474"/>
            <a:ext cx="11836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fld id="{9484F7A5-6A8F-8446-A111-2677E1911D97}" type="slidenum">
              <a:rPr lang="en-US" sz="1000" smtClean="0">
                <a:solidFill>
                  <a:srgbClr val="818A8F">
                    <a:lumMod val="50000"/>
                  </a:srgbClr>
                </a:solidFill>
              </a:rPr>
              <a:pPr/>
              <a:t>‹#›</a:t>
            </a:fld>
            <a:endParaRPr lang="en-US" sz="1000" dirty="0">
              <a:solidFill>
                <a:srgbClr val="818A8F">
                  <a:lumMod val="50000"/>
                </a:srgb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082040" y="6476474"/>
            <a:ext cx="2475037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defTabSz="914363"/>
            <a:r>
              <a:rPr lang="en-US" sz="900" dirty="0">
                <a:solidFill>
                  <a:srgbClr val="818A8F">
                    <a:lumMod val="50000"/>
                  </a:srgbClr>
                </a:solidFill>
              </a:rPr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791462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y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645" y="-10474"/>
            <a:ext cx="12216379" cy="686535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701244" y="2540000"/>
            <a:ext cx="10995660" cy="654025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4597" y="6122251"/>
            <a:ext cx="1328382" cy="564562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693170" y="6476474"/>
            <a:ext cx="11836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fld id="{9484F7A5-6A8F-8446-A111-2677E1911D97}" type="slidenum">
              <a:rPr lang="en-US" sz="1000" smtClean="0">
                <a:solidFill>
                  <a:srgbClr val="818A8F">
                    <a:lumMod val="50000"/>
                  </a:srgbClr>
                </a:solidFill>
              </a:rPr>
              <a:pPr/>
              <a:t>‹#›</a:t>
            </a:fld>
            <a:endParaRPr lang="en-US" sz="1000" dirty="0">
              <a:solidFill>
                <a:srgbClr val="818A8F">
                  <a:lumMod val="50000"/>
                </a:srgb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082040" y="6476474"/>
            <a:ext cx="2475037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defTabSz="914363"/>
            <a:r>
              <a:rPr lang="en-US" sz="900" dirty="0">
                <a:solidFill>
                  <a:srgbClr val="818A8F">
                    <a:lumMod val="50000"/>
                  </a:srgbClr>
                </a:solidFill>
              </a:rPr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060801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646" y="-10474"/>
            <a:ext cx="12216381" cy="686535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4" y="2286000"/>
            <a:ext cx="10995660" cy="872033"/>
          </a:xfrm>
          <a:prstGeom prst="rect">
            <a:avLst/>
          </a:prstGeom>
          <a:noFill/>
          <a:ln>
            <a:noFill/>
          </a:ln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6666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845789"/>
            <a:ext cx="1828800" cy="77724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693170" y="6476474"/>
            <a:ext cx="11836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fld id="{9484F7A5-6A8F-8446-A111-2677E1911D97}" type="slidenum">
              <a:rPr lang="en-US" sz="1000" smtClean="0">
                <a:solidFill>
                  <a:srgbClr val="818A8F">
                    <a:lumMod val="50000"/>
                  </a:srgbClr>
                </a:solidFill>
              </a:rPr>
              <a:pPr/>
              <a:t>‹#›</a:t>
            </a:fld>
            <a:endParaRPr lang="en-US" sz="1000" dirty="0">
              <a:solidFill>
                <a:srgbClr val="818A8F">
                  <a:lumMod val="50000"/>
                </a:srgbClr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1082040" y="6476474"/>
            <a:ext cx="2475037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defTabSz="914363"/>
            <a:r>
              <a:rPr lang="en-US" sz="900" dirty="0">
                <a:solidFill>
                  <a:srgbClr val="818A8F">
                    <a:lumMod val="50000"/>
                  </a:srgbClr>
                </a:solidFill>
              </a:rPr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13677289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64083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Custom Photo Title, Option 2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033"/>
            <a:ext cx="12205138" cy="685903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1412875"/>
            <a:ext cx="6413500" cy="39370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76200" bIns="76200" rtlCol="0" anchor="t" anchorCtr="0"/>
          <a:lstStyle/>
          <a:p>
            <a:pPr defTabSz="914363"/>
            <a:endParaRPr lang="en-US" sz="1833" dirty="0">
              <a:solidFill>
                <a:srgbClr val="FFFFFF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2415540"/>
            <a:ext cx="6370320" cy="130805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bg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8580"/>
            <a:ext cx="6370320" cy="392415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accent6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701245" y="4373880"/>
            <a:ext cx="6370320" cy="392415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SKO_2017_Logo_FINAL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3467" y="5858238"/>
            <a:ext cx="1143000" cy="751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6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257507"/>
            <a:ext cx="10972801" cy="1013460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noAutofit/>
          </a:bodyPr>
          <a:lstStyle>
            <a:lvl1pPr marL="0" indent="0" algn="l" defTabSz="453979">
              <a:lnSpc>
                <a:spcPct val="85000"/>
              </a:lnSpc>
              <a:spcAft>
                <a:spcPts val="0"/>
              </a:spcAft>
              <a:tabLst/>
              <a:defRPr sz="3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701245" y="1460501"/>
            <a:ext cx="10972801" cy="4540249"/>
          </a:xfrm>
          <a:prstGeom prst="rect">
            <a:avLst/>
          </a:prstGeom>
        </p:spPr>
        <p:txBody>
          <a:bodyPr lIns="0"/>
          <a:lstStyle>
            <a:lvl1pPr marL="342864" indent="-342864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333"/>
            </a:lvl1pPr>
            <a:lvl2pPr>
              <a:lnSpc>
                <a:spcPct val="90000"/>
              </a:lnSpc>
              <a:spcBef>
                <a:spcPts val="500"/>
              </a:spcBef>
              <a:defRPr sz="1999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9039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205137" cy="68565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205138" cy="68590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210788"/>
            <a:ext cx="1828800" cy="7772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939857" y="7791982"/>
            <a:ext cx="65" cy="305148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500"/>
              </a:spcBef>
            </a:pPr>
            <a:endParaRPr lang="en-US" sz="2333" dirty="0" err="1"/>
          </a:p>
        </p:txBody>
      </p:sp>
      <p:sp>
        <p:nvSpPr>
          <p:cNvPr id="14" name="Rectangle 13"/>
          <p:cNvSpPr/>
          <p:nvPr/>
        </p:nvSpPr>
        <p:spPr>
          <a:xfrm>
            <a:off x="0" y="1412875"/>
            <a:ext cx="6413500" cy="39370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76200" bIns="76200" rtlCol="0" anchor="t" anchorCtr="0"/>
          <a:lstStyle/>
          <a:p>
            <a:pPr algn="l"/>
            <a:endParaRPr lang="en-US" sz="1500" dirty="0">
              <a:solidFill>
                <a:schemeClr val="bg2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2415540"/>
            <a:ext cx="6370320" cy="130805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8580"/>
            <a:ext cx="6370320" cy="392415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701245" y="4373880"/>
            <a:ext cx="6370320" cy="392415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609601" y="0"/>
            <a:ext cx="10972801" cy="1016000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609601" y="1106435"/>
            <a:ext cx="10972801" cy="1753472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1376"/>
              </a:spcBef>
              <a:buClr>
                <a:srgbClr val="69BE28"/>
              </a:buClr>
              <a:buFont typeface="Wingdings" charset="2"/>
              <a:buNone/>
              <a:defRPr sz="2417" b="1" i="0" baseline="0">
                <a:latin typeface="Arial"/>
                <a:cs typeface="Arial"/>
              </a:defRPr>
            </a:lvl1pPr>
            <a:lvl2pPr marL="0" indent="0" defTabSz="58736">
              <a:spcBef>
                <a:spcPts val="776"/>
              </a:spcBef>
              <a:buFont typeface="Lucida Grande"/>
              <a:buNone/>
              <a:tabLst/>
              <a:defRPr sz="2000">
                <a:solidFill>
                  <a:srgbClr val="1E1E1E"/>
                </a:solidFill>
              </a:defRPr>
            </a:lvl2pPr>
            <a:lvl3pPr marL="166682" indent="-166682" defTabSz="282564">
              <a:spcBef>
                <a:spcPts val="776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  <a:tabLst/>
              <a:defRPr sz="1833">
                <a:solidFill>
                  <a:srgbClr val="1E1E1E"/>
                </a:solidFill>
              </a:defRPr>
            </a:lvl3pPr>
            <a:lvl4pPr marL="396859" indent="-171443" defTabSz="282564">
              <a:spcBef>
                <a:spcPts val="776"/>
              </a:spcBef>
              <a:spcAft>
                <a:spcPts val="0"/>
              </a:spcAft>
              <a:defRPr sz="1583">
                <a:solidFill>
                  <a:srgbClr val="1E1E1E"/>
                </a:solidFill>
              </a:defRPr>
            </a:lvl4pPr>
            <a:lvl5pPr marL="627038" indent="-176206" defTabSz="282564">
              <a:spcBef>
                <a:spcPts val="776"/>
              </a:spcBef>
              <a:spcAft>
                <a:spcPts val="0"/>
              </a:spcAft>
              <a:buFont typeface="Lucida Grande"/>
              <a:buChar char="-"/>
              <a:defRPr sz="1417">
                <a:solidFill>
                  <a:srgbClr val="1E1E1E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724352"/>
      </p:ext>
    </p:extLst>
  </p:cSld>
  <p:clrMapOvr>
    <a:masterClrMapping/>
  </p:clrMapOvr>
  <p:transition advClick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hoto Title 2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205138" cy="68590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845789"/>
            <a:ext cx="1828800" cy="77724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1412875"/>
            <a:ext cx="6413500" cy="39370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76200" bIns="76200" rtlCol="0" anchor="t" anchorCtr="0"/>
          <a:lstStyle/>
          <a:p>
            <a:pPr algn="l"/>
            <a:endParaRPr lang="en-US" sz="1500" dirty="0">
              <a:solidFill>
                <a:schemeClr val="bg2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1761514"/>
            <a:ext cx="6370320" cy="1962076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sz="2167" b="0" i="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Custom Photo Title, Option 1</a:t>
            </a:r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8580"/>
            <a:ext cx="6370320" cy="392415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701245" y="4373880"/>
            <a:ext cx="6370320" cy="392415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 Photo Title 3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033"/>
            <a:ext cx="12205138" cy="685903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1412875"/>
            <a:ext cx="6413500" cy="39370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76200" bIns="76200" rtlCol="0" anchor="t" anchorCtr="0"/>
          <a:lstStyle/>
          <a:p>
            <a:pPr algn="l"/>
            <a:endParaRPr lang="en-US" sz="1500" dirty="0">
              <a:solidFill>
                <a:schemeClr val="bg2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2415540"/>
            <a:ext cx="6370320" cy="130805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01245" y="3878580"/>
            <a:ext cx="6370320" cy="392415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67"/>
              </a:spcBef>
              <a:spcAft>
                <a:spcPts val="167"/>
              </a:spcAft>
              <a:buNone/>
              <a:defRPr sz="30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9009" y="5845789"/>
            <a:ext cx="1828800" cy="7772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701245" y="4373880"/>
            <a:ext cx="6370320" cy="392415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68029"/>
            <a:ext cx="10972800" cy="392415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3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701245" y="1460501"/>
            <a:ext cx="10972800" cy="664284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342886" indent="-342886">
              <a:lnSpc>
                <a:spcPct val="90000"/>
              </a:lnSpc>
              <a:spcBef>
                <a:spcPts val="15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333"/>
            </a:lvl1pPr>
            <a:lvl2pPr>
              <a:lnSpc>
                <a:spcPct val="90000"/>
              </a:lnSpc>
              <a:spcBef>
                <a:spcPts val="500"/>
              </a:spcBef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68029"/>
            <a:ext cx="10972800" cy="392415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3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701245" y="1920876"/>
            <a:ext cx="10972800" cy="664284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342886" indent="-342886">
              <a:lnSpc>
                <a:spcPct val="90000"/>
              </a:lnSpc>
              <a:spcBef>
                <a:spcPts val="15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333"/>
            </a:lvl1pPr>
            <a:lvl2pPr>
              <a:lnSpc>
                <a:spcPct val="90000"/>
              </a:lnSpc>
              <a:spcBef>
                <a:spcPts val="500"/>
              </a:spcBef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701245" y="1504538"/>
            <a:ext cx="10972800" cy="305212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1000"/>
              </a:spcBef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701245" y="566714"/>
            <a:ext cx="10972800" cy="392415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454007">
              <a:lnSpc>
                <a:spcPct val="85000"/>
              </a:lnSpc>
              <a:spcAft>
                <a:spcPts val="0"/>
              </a:spcAft>
              <a:tabLst/>
              <a:defRPr sz="3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701244" y="1920876"/>
            <a:ext cx="5334000" cy="664284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342886" indent="-342886">
              <a:lnSpc>
                <a:spcPct val="90000"/>
              </a:lnSpc>
              <a:spcBef>
                <a:spcPts val="15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333"/>
            </a:lvl1pPr>
            <a:lvl2pPr>
              <a:lnSpc>
                <a:spcPct val="90000"/>
              </a:lnSpc>
              <a:spcBef>
                <a:spcPts val="500"/>
              </a:spcBef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6340045" y="1920876"/>
            <a:ext cx="5334000" cy="664284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342886" indent="-342886">
              <a:lnSpc>
                <a:spcPct val="90000"/>
              </a:lnSpc>
              <a:spcBef>
                <a:spcPts val="15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333"/>
            </a:lvl1pPr>
            <a:lvl2pPr>
              <a:lnSpc>
                <a:spcPct val="90000"/>
              </a:lnSpc>
              <a:spcBef>
                <a:spcPts val="500"/>
              </a:spcBef>
              <a:defRPr sz="2000"/>
            </a:lvl2pPr>
            <a:lvl3pPr>
              <a:defRPr sz="2333"/>
            </a:lvl3pPr>
            <a:lvl4pPr>
              <a:defRPr sz="2333"/>
            </a:lvl4pPr>
            <a:lvl5pPr>
              <a:defRPr sz="2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701244" y="1504538"/>
            <a:ext cx="5334000" cy="305212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1000"/>
              </a:spcBef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6340045" y="1504538"/>
            <a:ext cx="5334000" cy="305212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jpe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"/>
            <a:ext cx="12203299" cy="68579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4597" y="6122251"/>
            <a:ext cx="1328382" cy="56456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1040" y="256192"/>
            <a:ext cx="10972271" cy="101346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1040" y="1455420"/>
            <a:ext cx="10972271" cy="454914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3170" y="6476474"/>
            <a:ext cx="12375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457182">
              <a:lnSpc>
                <a:spcPct val="90000"/>
              </a:lnSpc>
            </a:pPr>
            <a:fld id="{9484F7A5-6A8F-8446-A111-2677E1911D97}" type="slidenum">
              <a:rPr lang="en-US" sz="1000" b="0" spc="-70" smtClean="0">
                <a:solidFill>
                  <a:schemeClr val="accent4">
                    <a:lumMod val="50000"/>
                  </a:schemeClr>
                </a:solidFill>
              </a:rPr>
              <a:pPr defTabSz="457182">
                <a:lnSpc>
                  <a:spcPct val="90000"/>
                </a:lnSpc>
              </a:pPr>
              <a:t>‹#›</a:t>
            </a:fld>
            <a:endParaRPr lang="en-US" sz="1000" b="0" spc="-7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79500" y="6476474"/>
            <a:ext cx="2475037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spcBef>
                <a:spcPts val="0"/>
              </a:spcBef>
              <a:buFont typeface="Arial"/>
              <a:buNone/>
              <a:defRPr/>
            </a:pPr>
            <a:r>
              <a:rPr lang="en-US" sz="90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©</a:t>
            </a:r>
            <a:r>
              <a:rPr lang="en-US" sz="900" baseline="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 Hortonworks </a:t>
            </a:r>
            <a:r>
              <a:rPr lang="en-US" sz="90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Inc. 2011 – 2017.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024864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2" r:id="rId19"/>
    <p:sldLayoutId id="2147483683" r:id="rId20"/>
    <p:sldLayoutId id="2147483660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182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b="1" kern="1200">
          <a:solidFill>
            <a:schemeClr val="tx1"/>
          </a:solidFill>
          <a:latin typeface="+mj-lt"/>
          <a:ea typeface="ヒラギノ角ゴ Pro W3" charset="-128"/>
          <a:cs typeface="ヒラギノ角ゴ Pro W3" charset="-128"/>
        </a:defRPr>
      </a:lvl1pPr>
      <a:lvl2pPr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2pPr>
      <a:lvl3pPr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3pPr>
      <a:lvl4pPr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4pPr>
      <a:lvl5pPr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5pPr>
      <a:lvl6pPr marL="457182"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6pPr>
      <a:lvl7pPr marL="914363"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7pPr>
      <a:lvl8pPr marL="1371545"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8pPr>
      <a:lvl9pPr marL="1828727"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9pPr>
    </p:titleStyle>
    <p:bodyStyle>
      <a:lvl1pPr marL="342886" indent="-342886" algn="l" defTabSz="457182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chemeClr val="accent1"/>
        </a:buClr>
        <a:buSzPct val="75000"/>
        <a:buFont typeface="Wingdings 2" pitchFamily="18" charset="2"/>
        <a:buChar char="Ã"/>
        <a:defRPr sz="2333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1pPr>
      <a:lvl2pPr marL="742920" indent="-285739" algn="l" defTabSz="457182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2pPr>
      <a:lvl3pPr marL="1142954" indent="-228591" algn="l" defTabSz="457182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333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3pPr>
      <a:lvl4pPr marL="1600136" indent="-228591" algn="l" defTabSz="457182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333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4pPr>
      <a:lvl5pPr marL="2057318" indent="-228591" algn="l" defTabSz="457182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333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5pPr>
      <a:lvl6pPr marL="2514499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"/>
            <a:ext cx="12203299" cy="68579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74597" y="6122251"/>
            <a:ext cx="1328382" cy="56456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1040" y="256192"/>
            <a:ext cx="10972271" cy="101346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1040" y="1455420"/>
            <a:ext cx="10972271" cy="454914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693170" y="6476474"/>
            <a:ext cx="123752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457182">
              <a:lnSpc>
                <a:spcPct val="90000"/>
              </a:lnSpc>
            </a:pPr>
            <a:fld id="{9484F7A5-6A8F-8446-A111-2677E1911D97}" type="slidenum">
              <a:rPr lang="en-US" sz="1000" spc="-70" smtClean="0">
                <a:solidFill>
                  <a:srgbClr val="818A8F">
                    <a:lumMod val="50000"/>
                  </a:srgbClr>
                </a:solidFill>
              </a:rPr>
              <a:pPr defTabSz="457182">
                <a:lnSpc>
                  <a:spcPct val="90000"/>
                </a:lnSpc>
              </a:pPr>
              <a:t>‹#›</a:t>
            </a:fld>
            <a:endParaRPr lang="en-US" sz="1000" spc="-70" dirty="0">
              <a:solidFill>
                <a:srgbClr val="818A8F">
                  <a:lumMod val="50000"/>
                </a:srgbClr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1079500" y="6476474"/>
            <a:ext cx="2475037" cy="1384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defTabSz="914363">
              <a:buFont typeface="Arial"/>
              <a:buNone/>
              <a:defRPr/>
            </a:pPr>
            <a:r>
              <a:rPr lang="en-US" sz="900" dirty="0">
                <a:solidFill>
                  <a:srgbClr val="818A8F">
                    <a:lumMod val="50000"/>
                  </a:srgbClr>
                </a:solidFill>
                <a:ea typeface="ヒラギノ角ゴ Pro W3" charset="-128"/>
                <a:cs typeface="ヒラギノ角ゴ Pro W3" charset="-128"/>
              </a:rPr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651891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4" r:id="rId18"/>
    <p:sldLayoutId id="2147483705" r:id="rId19"/>
  </p:sldLayoutIdLst>
  <p:hf hdr="0" ftr="0" dt="0"/>
  <p:txStyles>
    <p:titleStyle>
      <a:lvl1pPr algn="l" defTabSz="457182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b="1" kern="1200">
          <a:solidFill>
            <a:schemeClr val="tx1"/>
          </a:solidFill>
          <a:latin typeface="+mj-lt"/>
          <a:ea typeface="ヒラギノ角ゴ Pro W3" charset="-128"/>
          <a:cs typeface="ヒラギノ角ゴ Pro W3" charset="-128"/>
        </a:defRPr>
      </a:lvl1pPr>
      <a:lvl2pPr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2pPr>
      <a:lvl3pPr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3pPr>
      <a:lvl4pPr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4pPr>
      <a:lvl5pPr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5pPr>
      <a:lvl6pPr marL="457182"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6pPr>
      <a:lvl7pPr marL="914363"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7pPr>
      <a:lvl8pPr marL="1371545"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8pPr>
      <a:lvl9pPr marL="1828727" algn="l" defTabSz="457182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9pPr>
    </p:titleStyle>
    <p:bodyStyle>
      <a:lvl1pPr marL="342886" indent="-342886" algn="l" defTabSz="457182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Clr>
          <a:schemeClr val="accent1"/>
        </a:buClr>
        <a:buSzPct val="75000"/>
        <a:buFont typeface="Wingdings 2" pitchFamily="18" charset="2"/>
        <a:buChar char="Ã"/>
        <a:defRPr sz="2333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1pPr>
      <a:lvl2pPr marL="742920" indent="-285739" algn="l" defTabSz="457182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2pPr>
      <a:lvl3pPr marL="1142954" indent="-228591" algn="l" defTabSz="457182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333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3pPr>
      <a:lvl4pPr marL="1600136" indent="-228591" algn="l" defTabSz="457182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333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4pPr>
      <a:lvl5pPr marL="2057318" indent="-228591" algn="l" defTabSz="457182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333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5pPr>
      <a:lvl6pPr marL="2514499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701244" y="2056915"/>
            <a:ext cx="7583219" cy="654025"/>
          </a:xfrm>
        </p:spPr>
        <p:txBody>
          <a:bodyPr/>
          <a:lstStyle/>
          <a:p>
            <a:r>
              <a:rPr lang="en-US" dirty="0"/>
              <a:t>Botnet Detection with HCP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01244" y="3159175"/>
            <a:ext cx="6370320" cy="2614434"/>
          </a:xfrm>
        </p:spPr>
        <p:txBody>
          <a:bodyPr/>
          <a:lstStyle/>
          <a:p>
            <a:r>
              <a:rPr lang="en-US" b="0" u="sng" dirty="0"/>
              <a:t>Presented By:</a:t>
            </a:r>
          </a:p>
          <a:p>
            <a:r>
              <a:rPr lang="en-US" b="0" dirty="0"/>
              <a:t>Greg Phillips</a:t>
            </a:r>
          </a:p>
          <a:p>
            <a:r>
              <a:rPr lang="en-US" b="0" dirty="0"/>
              <a:t>Carolyn </a:t>
            </a:r>
            <a:r>
              <a:rPr lang="en-US" b="0" dirty="0" err="1"/>
              <a:t>Duby</a:t>
            </a:r>
            <a:endParaRPr lang="en-US" b="0" dirty="0"/>
          </a:p>
          <a:p>
            <a:r>
              <a:rPr lang="en-US" b="0" dirty="0"/>
              <a:t>Amol Thacker</a:t>
            </a:r>
          </a:p>
          <a:p>
            <a:r>
              <a:rPr lang="en-US" b="0" dirty="0"/>
              <a:t>Ramasamy Baskaran</a:t>
            </a:r>
          </a:p>
          <a:p>
            <a:r>
              <a:rPr lang="en-US" b="0" dirty="0" err="1"/>
              <a:t>Vikas</a:t>
            </a:r>
            <a:r>
              <a:rPr lang="en-US" b="0" dirty="0"/>
              <a:t> Sawhney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701244" y="6256897"/>
            <a:ext cx="6370320" cy="392415"/>
          </a:xfrm>
        </p:spPr>
        <p:txBody>
          <a:bodyPr/>
          <a:lstStyle/>
          <a:p>
            <a:r>
              <a:rPr lang="en-US" dirty="0"/>
              <a:t>September 2018</a:t>
            </a:r>
          </a:p>
        </p:txBody>
      </p:sp>
    </p:spTree>
    <p:extLst>
      <p:ext uri="{BB962C8B-B14F-4D97-AF65-F5344CB8AC3E}">
        <p14:creationId xmlns:p14="http://schemas.microsoft.com/office/powerpoint/2010/main" val="104276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9657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dirty="0"/>
              <a:t>What is a botnet?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Why is botnet detection valuable?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How can we detect it with HCP?</a:t>
            </a:r>
          </a:p>
        </p:txBody>
      </p:sp>
    </p:spTree>
    <p:extLst>
      <p:ext uri="{BB962C8B-B14F-4D97-AF65-F5344CB8AC3E}">
        <p14:creationId xmlns:p14="http://schemas.microsoft.com/office/powerpoint/2010/main" val="389945643"/>
      </p:ext>
    </p:extLst>
  </p:cSld>
  <p:clrMapOvr>
    <a:masterClrMapping/>
  </p:clrMapOvr>
  <p:transition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245" y="339429"/>
            <a:ext cx="10972800" cy="392415"/>
          </a:xfrm>
        </p:spPr>
        <p:txBody>
          <a:bodyPr/>
          <a:lstStyle/>
          <a:p>
            <a:r>
              <a:rPr lang="en-US" dirty="0"/>
              <a:t>What is a botnet?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701245" y="1460501"/>
            <a:ext cx="10972800" cy="3749424"/>
          </a:xfrm>
        </p:spPr>
        <p:txBody>
          <a:bodyPr/>
          <a:lstStyle/>
          <a:p>
            <a:r>
              <a:rPr lang="en-US" dirty="0"/>
              <a:t>Hosts infected with malware</a:t>
            </a:r>
          </a:p>
          <a:p>
            <a:r>
              <a:rPr lang="en-US" dirty="0"/>
              <a:t>Report to command and control (C&amp;C)</a:t>
            </a:r>
          </a:p>
          <a:p>
            <a:r>
              <a:rPr lang="en-US" dirty="0"/>
              <a:t>C&amp;C instructs them to do harm</a:t>
            </a:r>
          </a:p>
          <a:p>
            <a:pPr lvl="1"/>
            <a:r>
              <a:rPr lang="en-US" dirty="0"/>
              <a:t>Distributed Denial of Service (DDOS)</a:t>
            </a:r>
          </a:p>
          <a:p>
            <a:pPr lvl="1"/>
            <a:r>
              <a:rPr lang="en-US" dirty="0"/>
              <a:t>Spam</a:t>
            </a:r>
          </a:p>
          <a:p>
            <a:pPr lvl="1"/>
            <a:r>
              <a:rPr lang="en-US" dirty="0"/>
              <a:t>Social Media </a:t>
            </a:r>
          </a:p>
          <a:p>
            <a:pPr lvl="1"/>
            <a:r>
              <a:rPr lang="en-US" dirty="0"/>
              <a:t>Exfiltration</a:t>
            </a:r>
          </a:p>
          <a:p>
            <a:r>
              <a:rPr lang="en-US" dirty="0"/>
              <a:t>Unsecured IOT devices present new challenges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84597" y="1532964"/>
            <a:ext cx="3092150" cy="316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54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245" y="339429"/>
            <a:ext cx="10972800" cy="392415"/>
          </a:xfrm>
        </p:spPr>
        <p:txBody>
          <a:bodyPr/>
          <a:lstStyle/>
          <a:p>
            <a:r>
              <a:rPr lang="en-US" dirty="0"/>
              <a:t>Why is botnet detection valuable?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701245" y="1460501"/>
            <a:ext cx="10972800" cy="3702745"/>
          </a:xfrm>
        </p:spPr>
        <p:txBody>
          <a:bodyPr/>
          <a:lstStyle/>
          <a:p>
            <a:r>
              <a:rPr lang="en-US" dirty="0"/>
              <a:t>Significant attack vector for organizations</a:t>
            </a:r>
          </a:p>
          <a:p>
            <a:r>
              <a:rPr lang="en-US" dirty="0"/>
              <a:t>IOT use is expanding </a:t>
            </a:r>
          </a:p>
          <a:p>
            <a:r>
              <a:rPr lang="en-US" dirty="0"/>
              <a:t>IOT security is weak</a:t>
            </a:r>
          </a:p>
          <a:p>
            <a:pPr lvl="1"/>
            <a:r>
              <a:rPr lang="en-US" dirty="0"/>
              <a:t>difficult or impossible to patch</a:t>
            </a:r>
          </a:p>
          <a:p>
            <a:pPr lvl="1"/>
            <a:r>
              <a:rPr lang="en-US" dirty="0"/>
              <a:t>lack of agents or security software</a:t>
            </a:r>
          </a:p>
          <a:p>
            <a:r>
              <a:rPr lang="en-US" dirty="0"/>
              <a:t>Easier to take over than a PC </a:t>
            </a:r>
          </a:p>
          <a:p>
            <a:r>
              <a:rPr lang="en-US" dirty="0"/>
              <a:t>Always on and can be called to action anytime</a:t>
            </a:r>
          </a:p>
          <a:p>
            <a:r>
              <a:rPr lang="en-US" sz="3200" b="1" u="sng" dirty="0">
                <a:solidFill>
                  <a:srgbClr val="FF0000"/>
                </a:solidFill>
              </a:rPr>
              <a:t>53% of attacks cost $500K or more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35190" y="283960"/>
            <a:ext cx="4964997" cy="584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25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5611597"/>
              </p:ext>
            </p:extLst>
          </p:nvPr>
        </p:nvGraphicFramePr>
        <p:xfrm>
          <a:off x="792685" y="3266440"/>
          <a:ext cx="10972800" cy="26428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51DD8FB-1D9D-844E-A257-1B597865C93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1245" y="766134"/>
            <a:ext cx="11064240" cy="308172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701245" y="339429"/>
            <a:ext cx="10972800" cy="392415"/>
          </a:xfrm>
        </p:spPr>
        <p:txBody>
          <a:bodyPr/>
          <a:lstStyle/>
          <a:p>
            <a:r>
              <a:rPr lang="en-US" dirty="0"/>
              <a:t>Detecting Botnets with </a:t>
            </a:r>
            <a:r>
              <a:rPr lang="en-US" dirty="0" err="1"/>
              <a:t>Metron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422400" y="5317122"/>
            <a:ext cx="26410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charset="0"/>
              <a:buChar char="•"/>
            </a:pPr>
            <a:r>
              <a:rPr lang="en-US" sz="1600" dirty="0"/>
              <a:t>Domain / IP Blacklists for known attackers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33900" y="5315336"/>
            <a:ext cx="286777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charset="0"/>
              <a:buChar char="•"/>
            </a:pPr>
            <a:r>
              <a:rPr lang="en-US" sz="1600" dirty="0"/>
              <a:t>Failed DNS queries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/>
              <a:t>Anomalous levels of IRC traffic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/>
              <a:t>DNS activity at predictable intervals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693205" y="5315336"/>
            <a:ext cx="2706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charset="0"/>
              <a:buChar char="•"/>
            </a:pPr>
            <a:r>
              <a:rPr lang="en-US" sz="1600" dirty="0"/>
              <a:t>NLP analysis to find suspicious and/or generated domains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70091" y="5284557"/>
            <a:ext cx="264109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charset="0"/>
              <a:buChar char="•"/>
            </a:pPr>
            <a:r>
              <a:rPr lang="en-US" sz="1600" dirty="0"/>
              <a:t>Tracking:          Source, Destination, Duration, Size, Protocol &amp; Port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852510" y="5284557"/>
            <a:ext cx="2706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 charset="0"/>
              <a:buChar char="•"/>
            </a:pPr>
            <a:r>
              <a:rPr lang="en-US" sz="1600" dirty="0"/>
              <a:t>Combining several models for improved predictions</a:t>
            </a:r>
          </a:p>
        </p:txBody>
      </p:sp>
    </p:spTree>
    <p:extLst>
      <p:ext uri="{BB962C8B-B14F-4D97-AF65-F5344CB8AC3E}">
        <p14:creationId xmlns:p14="http://schemas.microsoft.com/office/powerpoint/2010/main" val="34968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74703" y="1141072"/>
            <a:ext cx="1319792" cy="484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16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>
            <a:off x="8890691" y="2788294"/>
            <a:ext cx="2549236" cy="102804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865947" y="4024226"/>
            <a:ext cx="2549236" cy="18948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73095" y="1281582"/>
            <a:ext cx="2688295" cy="2417383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656426" y="1488603"/>
            <a:ext cx="4516581" cy="2885452"/>
          </a:xfrm>
          <a:prstGeom prst="rect">
            <a:avLst/>
          </a:prstGeom>
          <a:gradFill>
            <a:gsLst>
              <a:gs pos="0">
                <a:schemeClr val="accent2"/>
              </a:gs>
              <a:gs pos="74000">
                <a:schemeClr val="accent2">
                  <a:lumMod val="60000"/>
                  <a:lumOff val="40000"/>
                </a:schemeClr>
              </a:gs>
              <a:gs pos="83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5400000" scaled="1"/>
          </a:gra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1245" y="318639"/>
            <a:ext cx="10972800" cy="392415"/>
          </a:xfrm>
        </p:spPr>
        <p:txBody>
          <a:bodyPr/>
          <a:lstStyle/>
          <a:p>
            <a:r>
              <a:rPr lang="en-US" dirty="0"/>
              <a:t>HCP Security Data Lake Architecture</a:t>
            </a:r>
          </a:p>
        </p:txBody>
      </p:sp>
      <p:sp>
        <p:nvSpPr>
          <p:cNvPr id="3" name="Rectangle 2"/>
          <p:cNvSpPr/>
          <p:nvPr/>
        </p:nvSpPr>
        <p:spPr>
          <a:xfrm>
            <a:off x="4467097" y="3553171"/>
            <a:ext cx="1343915" cy="31818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>
                <a:solidFill>
                  <a:schemeClr val="tx2"/>
                </a:solidFill>
              </a:rPr>
              <a:t>Kafka</a:t>
            </a:r>
            <a:endParaRPr lang="en-US" dirty="0" err="1">
              <a:solidFill>
                <a:schemeClr val="tx2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017843" y="3553170"/>
            <a:ext cx="1206308" cy="305272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>
                <a:solidFill>
                  <a:schemeClr val="tx2"/>
                </a:solidFill>
              </a:rPr>
              <a:t>HBase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432485" y="2991536"/>
            <a:ext cx="2757054" cy="44236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>
                <a:solidFill>
                  <a:schemeClr val="tx2"/>
                </a:solidFill>
              </a:rPr>
              <a:t>Storm</a:t>
            </a:r>
          </a:p>
        </p:txBody>
      </p:sp>
      <p:sp>
        <p:nvSpPr>
          <p:cNvPr id="6" name="Rectangle 5"/>
          <p:cNvSpPr/>
          <p:nvPr/>
        </p:nvSpPr>
        <p:spPr>
          <a:xfrm>
            <a:off x="4432485" y="2233862"/>
            <a:ext cx="2757054" cy="620485"/>
          </a:xfrm>
          <a:prstGeom prst="rect">
            <a:avLst/>
          </a:prstGeom>
          <a:solidFill>
            <a:schemeClr val="tx1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432484" y="3957864"/>
            <a:ext cx="2779085" cy="32494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 err="1">
                <a:solidFill>
                  <a:schemeClr val="tx2"/>
                </a:solidFill>
              </a:rPr>
              <a:t>ZooKeeper</a:t>
            </a:r>
            <a:r>
              <a:rPr lang="en-US" dirty="0">
                <a:solidFill>
                  <a:schemeClr val="tx2"/>
                </a:solidFill>
              </a:rPr>
              <a:t>  Ranger  Yarn</a:t>
            </a:r>
          </a:p>
        </p:txBody>
      </p:sp>
      <p:sp>
        <p:nvSpPr>
          <p:cNvPr id="8" name="Rectangle 7"/>
          <p:cNvSpPr/>
          <p:nvPr/>
        </p:nvSpPr>
        <p:spPr>
          <a:xfrm>
            <a:off x="9079693" y="5323369"/>
            <a:ext cx="2072253" cy="412414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>
                <a:solidFill>
                  <a:schemeClr val="tx2"/>
                </a:solidFill>
              </a:rPr>
              <a:t>HDFS</a:t>
            </a:r>
          </a:p>
        </p:txBody>
      </p:sp>
      <p:sp>
        <p:nvSpPr>
          <p:cNvPr id="9" name="Rectangle 8"/>
          <p:cNvSpPr/>
          <p:nvPr/>
        </p:nvSpPr>
        <p:spPr>
          <a:xfrm>
            <a:off x="9079693" y="4897852"/>
            <a:ext cx="2072253" cy="36349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>
                <a:solidFill>
                  <a:schemeClr val="tx2"/>
                </a:solidFill>
              </a:rPr>
              <a:t>Hive</a:t>
            </a:r>
          </a:p>
        </p:txBody>
      </p:sp>
      <p:sp>
        <p:nvSpPr>
          <p:cNvPr id="10" name="Rectangle 9"/>
          <p:cNvSpPr/>
          <p:nvPr/>
        </p:nvSpPr>
        <p:spPr>
          <a:xfrm>
            <a:off x="9104438" y="4488850"/>
            <a:ext cx="2072253" cy="34663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 err="1">
                <a:solidFill>
                  <a:schemeClr val="tx2"/>
                </a:solidFill>
              </a:rPr>
              <a:t>Solr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29660" y="2103655"/>
            <a:ext cx="2175164" cy="37850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 err="1">
                <a:solidFill>
                  <a:schemeClr val="tx2"/>
                </a:solidFill>
              </a:rPr>
              <a:t>Nifi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68036" y="1538615"/>
            <a:ext cx="2175164" cy="235449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/>
              <a:t>Event Collection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100948" y="1613789"/>
            <a:ext cx="3602182" cy="47089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/>
              <a:t>Real time Normalization, Enrichment and Triaging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70858" y="4146698"/>
            <a:ext cx="2327563" cy="235449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/>
              <a:t>Event History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10738" y="3964609"/>
            <a:ext cx="2633835" cy="245004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91838" y="5083833"/>
            <a:ext cx="2175164" cy="346154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>
                <a:solidFill>
                  <a:schemeClr val="tx2"/>
                </a:solidFill>
              </a:rPr>
              <a:t>User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83934" y="5515053"/>
            <a:ext cx="2175164" cy="32756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>
                <a:solidFill>
                  <a:schemeClr val="tx2"/>
                </a:solidFill>
              </a:rPr>
              <a:t>Assets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91838" y="4699382"/>
            <a:ext cx="2175164" cy="31925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>
                <a:solidFill>
                  <a:schemeClr val="tx2"/>
                </a:solidFill>
              </a:rPr>
              <a:t>Threat Intel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47735" y="4256331"/>
            <a:ext cx="2175164" cy="235449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/>
              <a:t>Enrichments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8865947" y="488189"/>
            <a:ext cx="2549236" cy="212221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129183" y="3385194"/>
            <a:ext cx="2102963" cy="321789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>
                <a:solidFill>
                  <a:schemeClr val="tx2"/>
                </a:solidFill>
              </a:rPr>
              <a:t>Spark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104438" y="2152653"/>
            <a:ext cx="2072253" cy="363491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>
                <a:solidFill>
                  <a:schemeClr val="tx2"/>
                </a:solidFill>
              </a:rPr>
              <a:t>Zeppelin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9111368" y="1717074"/>
            <a:ext cx="2072253" cy="34663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>
                <a:solidFill>
                  <a:schemeClr val="tx2"/>
                </a:solidFill>
              </a:rPr>
              <a:t>Metron</a:t>
            </a:r>
            <a:r>
              <a:rPr lang="en-US" dirty="0">
                <a:solidFill>
                  <a:schemeClr val="tx2"/>
                </a:solidFill>
              </a:rPr>
              <a:t> UI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8970818" y="626637"/>
            <a:ext cx="2327563" cy="47089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/>
              <a:t>Response, Visualization, Forensics, Hunting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397127" y="4809929"/>
            <a:ext cx="2897067" cy="109529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61833" y="4970139"/>
            <a:ext cx="2392555" cy="235449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/>
              <a:t>Automated Responses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4855278" y="5350949"/>
            <a:ext cx="2072253" cy="34663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>
                <a:solidFill>
                  <a:schemeClr val="tx2"/>
                </a:solidFill>
              </a:rPr>
              <a:t>Orchestration</a:t>
            </a:r>
          </a:p>
        </p:txBody>
      </p:sp>
      <p:sp>
        <p:nvSpPr>
          <p:cNvPr id="44" name="Right Arrow 43"/>
          <p:cNvSpPr/>
          <p:nvPr/>
        </p:nvSpPr>
        <p:spPr>
          <a:xfrm>
            <a:off x="2961390" y="2531896"/>
            <a:ext cx="765965" cy="406699"/>
          </a:xfrm>
          <a:prstGeom prst="rightArrow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45" name="Right Arrow 44"/>
          <p:cNvSpPr/>
          <p:nvPr/>
        </p:nvSpPr>
        <p:spPr>
          <a:xfrm>
            <a:off x="2961390" y="3969278"/>
            <a:ext cx="765965" cy="377558"/>
          </a:xfrm>
          <a:prstGeom prst="rightArrow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46" name="Right Arrow 45"/>
          <p:cNvSpPr/>
          <p:nvPr/>
        </p:nvSpPr>
        <p:spPr>
          <a:xfrm>
            <a:off x="8216027" y="4043520"/>
            <a:ext cx="754791" cy="425622"/>
          </a:xfrm>
          <a:prstGeom prst="rightArrow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47" name="Down Arrow 46"/>
          <p:cNvSpPr/>
          <p:nvPr/>
        </p:nvSpPr>
        <p:spPr>
          <a:xfrm>
            <a:off x="9906000" y="3822620"/>
            <a:ext cx="457200" cy="280541"/>
          </a:xfrm>
          <a:prstGeom prst="downArrow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48" name="Down Arrow 47"/>
          <p:cNvSpPr/>
          <p:nvPr/>
        </p:nvSpPr>
        <p:spPr>
          <a:xfrm>
            <a:off x="5638830" y="4382147"/>
            <a:ext cx="457200" cy="488654"/>
          </a:xfrm>
          <a:prstGeom prst="downArrow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483934" y="5931795"/>
            <a:ext cx="2175164" cy="327563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>
                <a:solidFill>
                  <a:schemeClr val="tx2"/>
                </a:solidFill>
              </a:rPr>
              <a:t>Geo/Who is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922335" y="2883112"/>
            <a:ext cx="2327563" cy="47089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/>
              <a:t>Analytics / Machine Learning</a:t>
            </a:r>
          </a:p>
        </p:txBody>
      </p:sp>
      <p:sp>
        <p:nvSpPr>
          <p:cNvPr id="53" name="Down Arrow 52"/>
          <p:cNvSpPr/>
          <p:nvPr/>
        </p:nvSpPr>
        <p:spPr>
          <a:xfrm>
            <a:off x="9905999" y="2602571"/>
            <a:ext cx="457200" cy="280541"/>
          </a:xfrm>
          <a:prstGeom prst="downArrow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56" name="Curved Left Arrow 55"/>
          <p:cNvSpPr/>
          <p:nvPr/>
        </p:nvSpPr>
        <p:spPr>
          <a:xfrm>
            <a:off x="11415183" y="1813306"/>
            <a:ext cx="679835" cy="3415413"/>
          </a:xfrm>
          <a:prstGeom prst="curvedLeftArrow">
            <a:avLst>
              <a:gd name="adj1" fmla="val 25000"/>
              <a:gd name="adj2" fmla="val 47948"/>
              <a:gd name="adj3" fmla="val 22962"/>
            </a:avLst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7852" y="2298396"/>
            <a:ext cx="1591707" cy="520532"/>
          </a:xfrm>
          <a:prstGeom prst="rect">
            <a:avLst/>
          </a:prstGeom>
          <a:ln w="15875">
            <a:noFill/>
          </a:ln>
        </p:spPr>
      </p:pic>
      <p:sp>
        <p:nvSpPr>
          <p:cNvPr id="58" name="Right Arrow 57"/>
          <p:cNvSpPr/>
          <p:nvPr/>
        </p:nvSpPr>
        <p:spPr>
          <a:xfrm flipH="1">
            <a:off x="8120078" y="3127548"/>
            <a:ext cx="754791" cy="425622"/>
          </a:xfrm>
          <a:prstGeom prst="rightArrow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74703" y="1141072"/>
            <a:ext cx="1319792" cy="484512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540073" y="2610402"/>
            <a:ext cx="2175164" cy="37850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>
                <a:solidFill>
                  <a:schemeClr val="tx2"/>
                </a:solidFill>
              </a:rPr>
              <a:t>Bro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14865" y="3142504"/>
            <a:ext cx="2175164" cy="37850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dirty="0" err="1">
                <a:solidFill>
                  <a:schemeClr val="tx2"/>
                </a:solidFill>
              </a:rPr>
              <a:t>Netflow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39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4513" y="344293"/>
            <a:ext cx="10972800" cy="392415"/>
          </a:xfrm>
        </p:spPr>
        <p:txBody>
          <a:bodyPr/>
          <a:lstStyle/>
          <a:p>
            <a:r>
              <a:rPr lang="en-US" dirty="0"/>
              <a:t>Peek at the Solution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ABB6ED-E98B-6446-9701-BDC8D20BDBE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4008" y="736708"/>
            <a:ext cx="6242551" cy="45234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8D33475-F49B-7445-8018-1A79C547E5E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0991" y="2542856"/>
            <a:ext cx="8074275" cy="418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09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1245" y="568029"/>
            <a:ext cx="10058400" cy="428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345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Hortonworks - 2016">
  <a:themeElements>
    <a:clrScheme name="Custom 21">
      <a:dk1>
        <a:sysClr val="windowText" lastClr="000000"/>
      </a:dk1>
      <a:lt1>
        <a:srgbClr val="1E1E1E"/>
      </a:lt1>
      <a:dk2>
        <a:srgbClr val="FFFFFF"/>
      </a:dk2>
      <a:lt2>
        <a:srgbClr val="FFFFFF"/>
      </a:lt2>
      <a:accent1>
        <a:srgbClr val="69BE28"/>
      </a:accent1>
      <a:accent2>
        <a:srgbClr val="3DB5E6"/>
      </a:accent2>
      <a:accent3>
        <a:srgbClr val="44697D"/>
      </a:accent3>
      <a:accent4>
        <a:srgbClr val="818A8F"/>
      </a:accent4>
      <a:accent5>
        <a:srgbClr val="E17000"/>
      </a:accent5>
      <a:accent6>
        <a:srgbClr val="F6A800"/>
      </a:accent6>
      <a:hlink>
        <a:srgbClr val="10740C"/>
      </a:hlink>
      <a:folHlink>
        <a:srgbClr val="2B58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>
          <a:solidFill>
            <a:schemeClr val="accent1"/>
          </a:solidFill>
        </a:ln>
        <a:effectLst/>
      </a:spPr>
      <a:bodyPr lIns="182880" tIns="182880" rIns="182880" bIns="182880" rtlCol="0" anchor="ctr" anchorCtr="0">
        <a:noAutofit/>
      </a:bodyPr>
      <a:lstStyle>
        <a:defPPr algn="ctr">
          <a:lnSpc>
            <a:spcPct val="85000"/>
          </a:lnSpc>
          <a:spcBef>
            <a:spcPts val="600"/>
          </a:spcBef>
          <a:defRPr sz="2800" dirty="0" err="1" smtClean="0">
            <a:solidFill>
              <a:schemeClr val="tx2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 anchor="ctr" anchorCtr="0">
        <a:spAutoFit/>
      </a:bodyPr>
      <a:lstStyle>
        <a:defPPr algn="ctr">
          <a:lnSpc>
            <a:spcPct val="85000"/>
          </a:lnSpc>
          <a:spcBef>
            <a:spcPts val="600"/>
          </a:spcBef>
          <a:defRPr sz="28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ortonworks - 2016" id="{1B219A99-9DB1-EE41-A43A-CAA6317E2D54}" vid="{163C8847-A3FA-0646-B0BB-148E8365F52A}"/>
    </a:ext>
  </a:extLst>
</a:theme>
</file>

<file path=ppt/theme/theme2.xml><?xml version="1.0" encoding="utf-8"?>
<a:theme xmlns:a="http://schemas.openxmlformats.org/drawingml/2006/main" name="Hortonworks Presentation Template">
  <a:themeElements>
    <a:clrScheme name="Custom 10">
      <a:dk1>
        <a:sysClr val="windowText" lastClr="000000"/>
      </a:dk1>
      <a:lt1>
        <a:srgbClr val="1E1E1E"/>
      </a:lt1>
      <a:dk2>
        <a:srgbClr val="FFFFFF"/>
      </a:dk2>
      <a:lt2>
        <a:srgbClr val="FFFFFF"/>
      </a:lt2>
      <a:accent1>
        <a:srgbClr val="69BE28"/>
      </a:accent1>
      <a:accent2>
        <a:srgbClr val="3DB5E6"/>
      </a:accent2>
      <a:accent3>
        <a:srgbClr val="44697D"/>
      </a:accent3>
      <a:accent4>
        <a:srgbClr val="818A8F"/>
      </a:accent4>
      <a:accent5>
        <a:srgbClr val="E17000"/>
      </a:accent5>
      <a:accent6>
        <a:srgbClr val="F6A800"/>
      </a:accent6>
      <a:hlink>
        <a:srgbClr val="2B2BFF"/>
      </a:hlink>
      <a:folHlink>
        <a:srgbClr val="58BA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>
          <a:solidFill>
            <a:schemeClr val="accent1"/>
          </a:solidFill>
        </a:ln>
        <a:effectLst/>
      </a:spPr>
      <a:bodyPr lIns="182880" tIns="182880" rIns="182880" bIns="182880" rtlCol="0" anchor="ctr" anchorCtr="0">
        <a:noAutofit/>
      </a:bodyPr>
      <a:lstStyle>
        <a:defPPr algn="ctr">
          <a:lnSpc>
            <a:spcPct val="85000"/>
          </a:lnSpc>
          <a:spcBef>
            <a:spcPts val="600"/>
          </a:spcBef>
          <a:defRPr sz="2800" dirty="0" err="1" smtClean="0">
            <a:solidFill>
              <a:schemeClr val="tx2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 anchor="ctr" anchorCtr="0">
        <a:spAutoFit/>
      </a:bodyPr>
      <a:lstStyle>
        <a:defPPr algn="ctr">
          <a:lnSpc>
            <a:spcPct val="85000"/>
          </a:lnSpc>
          <a:spcBef>
            <a:spcPts val="600"/>
          </a:spcBef>
          <a:defRPr sz="28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ortonworks_Template 16X9.pptx" id="{BA511AAC-F244-4003-8140-B98C4C919BCE}" vid="{F3B0942D-24C1-45D3-BAE2-29B991ED087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Hortonworks - 2016</Template>
  <TotalTime>16102</TotalTime>
  <Words>270</Words>
  <Application>Microsoft Macintosh PowerPoint</Application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ヒラギノ角ゴ Pro W3</vt:lpstr>
      <vt:lpstr>Arial</vt:lpstr>
      <vt:lpstr>Calibri</vt:lpstr>
      <vt:lpstr>Lucida Grande</vt:lpstr>
      <vt:lpstr>Wingdings</vt:lpstr>
      <vt:lpstr>Wingdings 2</vt:lpstr>
      <vt:lpstr>Hortonworks - 2016</vt:lpstr>
      <vt:lpstr>Hortonworks Presentation Template</vt:lpstr>
      <vt:lpstr>Botnet Detection with HCP</vt:lpstr>
      <vt:lpstr>Agenda</vt:lpstr>
      <vt:lpstr>What is a botnet?</vt:lpstr>
      <vt:lpstr>Why is botnet detection valuable?</vt:lpstr>
      <vt:lpstr>Detecting Botnets with Metron</vt:lpstr>
      <vt:lpstr>PowerPoint Presentation</vt:lpstr>
      <vt:lpstr>HCP Security Data Lake Architecture</vt:lpstr>
      <vt:lpstr>Peek at the Solution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Hortonworks Cyber Security Suite</dc:title>
  <dc:creator>Simon Ball</dc:creator>
  <cp:lastModifiedBy>Amol Thacker</cp:lastModifiedBy>
  <cp:revision>219</cp:revision>
  <dcterms:created xsi:type="dcterms:W3CDTF">2016-10-31T20:31:15Z</dcterms:created>
  <dcterms:modified xsi:type="dcterms:W3CDTF">2018-09-11T15:55:29Z</dcterms:modified>
</cp:coreProperties>
</file>

<file path=docProps/thumbnail.jpeg>
</file>